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7" r:id="rId1"/>
  </p:sldMasterIdLst>
  <p:notesMasterIdLst>
    <p:notesMasterId r:id="rId21"/>
  </p:notesMasterIdLst>
  <p:sldIdLst>
    <p:sldId id="343" r:id="rId2"/>
    <p:sldId id="257" r:id="rId3"/>
    <p:sldId id="347" r:id="rId4"/>
    <p:sldId id="293" r:id="rId5"/>
    <p:sldId id="261" r:id="rId6"/>
    <p:sldId id="260" r:id="rId7"/>
    <p:sldId id="265" r:id="rId8"/>
    <p:sldId id="266" r:id="rId9"/>
    <p:sldId id="269" r:id="rId10"/>
    <p:sldId id="346" r:id="rId11"/>
    <p:sldId id="270" r:id="rId12"/>
    <p:sldId id="264" r:id="rId13"/>
    <p:sldId id="272" r:id="rId14"/>
    <p:sldId id="348" r:id="rId15"/>
    <p:sldId id="267" r:id="rId16"/>
    <p:sldId id="342" r:id="rId17"/>
    <p:sldId id="318" r:id="rId18"/>
    <p:sldId id="344" r:id="rId19"/>
    <p:sldId id="345" r:id="rId20"/>
  </p:sldIdLst>
  <p:sldSz cx="9144000" cy="5143500" type="screen16x9"/>
  <p:notesSz cx="6858000" cy="9144000"/>
  <p:embeddedFontLst>
    <p:embeddedFont>
      <p:font typeface="Abel" panose="02000506030000020004" pitchFamily="2" charset="0"/>
      <p:regular r:id="rId22"/>
    </p:embeddedFont>
    <p:embeddedFont>
      <p:font typeface="Calibri" panose="020F0502020204030204" pitchFamily="34" charset="0"/>
      <p:regular r:id="rId23"/>
      <p:bold r:id="rId24"/>
      <p:italic r:id="rId25"/>
      <p:boldItalic r:id="rId26"/>
    </p:embeddedFont>
    <p:embeddedFont>
      <p:font typeface="Cambria" panose="02040503050406030204" pitchFamily="18" charset="0"/>
      <p:regular r:id="rId27"/>
      <p:bold r:id="rId28"/>
      <p:italic r:id="rId29"/>
      <p:boldItalic r:id="rId30"/>
    </p:embeddedFont>
    <p:embeddedFont>
      <p:font typeface="Lora" pitchFamily="2" charset="0"/>
      <p:regular r:id="rId31"/>
      <p:bold r:id="rId32"/>
      <p:italic r:id="rId33"/>
      <p:boldItalic r:id="rId34"/>
    </p:embeddedFont>
    <p:embeddedFont>
      <p:font typeface="Montserrat" panose="00000500000000000000" pitchFamily="2" charset="0"/>
      <p:regular r:id="rId35"/>
      <p:bold r:id="rId36"/>
      <p:italic r:id="rId37"/>
      <p:boldItalic r:id="rId38"/>
    </p:embeddedFont>
    <p:embeddedFont>
      <p:font typeface="Open Sans" panose="020B0606030504020204" pitchFamily="34" charset="0"/>
      <p:regular r:id="rId39"/>
      <p:bold r:id="rId40"/>
      <p:italic r:id="rId41"/>
      <p:boldItalic r:id="rId42"/>
    </p:embeddedFont>
    <p:embeddedFont>
      <p:font typeface="Roboto" panose="02000000000000000000" pitchFamily="2" charset="0"/>
      <p:regular r:id="rId43"/>
      <p:bold r:id="rId44"/>
      <p:italic r:id="rId45"/>
      <p:boldItalic r:id="rId46"/>
    </p:embeddedFont>
    <p:embeddedFont>
      <p:font typeface="Roboto Condensed Light" panose="02000000000000000000" pitchFamily="2" charset="0"/>
      <p:regular r:id="rId47"/>
      <p:italic r:id="rId48"/>
    </p:embeddedFont>
    <p:embeddedFont>
      <p:font typeface="Rubik Medium" panose="020B0604020202020204" charset="-79"/>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B259"/>
    <a:srgbClr val="8E8D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7F43DC9-B989-44C9-A845-D8759DDDA842}">
  <a:tblStyle styleId="{77F43DC9-B989-44C9-A845-D8759DDDA84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99" d="100"/>
          <a:sy n="99" d="100"/>
        </p:scale>
        <p:origin x="994" y="1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font" Target="fonts/font26.fntdata"/><Relationship Id="rId50" Type="http://schemas.openxmlformats.org/officeDocument/2006/relationships/font" Target="fonts/font29.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font" Target="fonts/font24.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font" Target="fonts/font23.fntdata"/><Relationship Id="rId52" Type="http://schemas.openxmlformats.org/officeDocument/2006/relationships/font" Target="fonts/font3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font" Target="fonts/font27.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3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font" Target="fonts/font25.fntdata"/><Relationship Id="rId20" Type="http://schemas.openxmlformats.org/officeDocument/2006/relationships/slide" Target="slides/slide19.xml"/><Relationship Id="rId41" Type="http://schemas.openxmlformats.org/officeDocument/2006/relationships/font" Target="fonts/font20.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49" Type="http://schemas.openxmlformats.org/officeDocument/2006/relationships/font" Target="fonts/font28.fntdata"/></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9a5542f15b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9a5542f15b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11657e710f2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11657e710f2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0354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8"/>
        <p:cNvGrpSpPr/>
        <p:nvPr/>
      </p:nvGrpSpPr>
      <p:grpSpPr>
        <a:xfrm>
          <a:off x="0" y="0"/>
          <a:ext cx="0" cy="0"/>
          <a:chOff x="0" y="0"/>
          <a:chExt cx="0" cy="0"/>
        </a:xfrm>
      </p:grpSpPr>
      <p:sp>
        <p:nvSpPr>
          <p:cNvPr id="2259" name="Google Shape;2259;g9a78232e01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0" name="Google Shape;2260;g9a78232e0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8"/>
        <p:cNvGrpSpPr/>
        <p:nvPr/>
      </p:nvGrpSpPr>
      <p:grpSpPr>
        <a:xfrm>
          <a:off x="0" y="0"/>
          <a:ext cx="0" cy="0"/>
          <a:chOff x="0" y="0"/>
          <a:chExt cx="0" cy="0"/>
        </a:xfrm>
      </p:grpSpPr>
      <p:sp>
        <p:nvSpPr>
          <p:cNvPr id="2259" name="Google Shape;2259;g9a78232e01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0" name="Google Shape;2260;g9a78232e0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6899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8"/>
        <p:cNvGrpSpPr/>
        <p:nvPr/>
      </p:nvGrpSpPr>
      <p:grpSpPr>
        <a:xfrm>
          <a:off x="0" y="0"/>
          <a:ext cx="0" cy="0"/>
          <a:chOff x="0" y="0"/>
          <a:chExt cx="0" cy="0"/>
        </a:xfrm>
      </p:grpSpPr>
      <p:sp>
        <p:nvSpPr>
          <p:cNvPr id="2259" name="Google Shape;2259;g9a78232e01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0" name="Google Shape;2260;g9a78232e0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5602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11785c97cd7_0_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11785c97cd7_0_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998d72262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998d72262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11657e710f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11657e710f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9a5542f15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9a5542f15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11657e710f2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11657e710f2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11657e710f2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11657e710f2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11657e710f2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11657e710f2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998d722621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998d722621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2896958" y="-2537327"/>
            <a:ext cx="13462914" cy="9678220"/>
            <a:chOff x="-2896958" y="-2537327"/>
            <a:chExt cx="13462914" cy="9678220"/>
          </a:xfrm>
        </p:grpSpPr>
        <p:sp>
          <p:nvSpPr>
            <p:cNvPr id="11" name="Google Shape;11;p2"/>
            <p:cNvSpPr/>
            <p:nvPr/>
          </p:nvSpPr>
          <p:spPr>
            <a:xfrm rot="1514338">
              <a:off x="5806126" y="-191038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430265">
              <a:off x="6184762" y="-132150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430265">
              <a:off x="6604611" y="-103576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75476" y="1244155"/>
              <a:ext cx="4003500" cy="266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5400000">
              <a:off x="3228495" y="568429"/>
              <a:ext cx="2687009" cy="4013952"/>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txBox="1">
            <a:spLocks noGrp="1"/>
          </p:cNvSpPr>
          <p:nvPr>
            <p:ph type="ctrTitle"/>
          </p:nvPr>
        </p:nvSpPr>
        <p:spPr>
          <a:xfrm>
            <a:off x="2745400" y="1637150"/>
            <a:ext cx="3653400" cy="1887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5200"/>
              <a:buFont typeface="Rubik Medium"/>
              <a:buNone/>
              <a:defRPr sz="8500" b="0">
                <a:solidFill>
                  <a:schemeClr val="accent5"/>
                </a:solidFill>
              </a:defRPr>
            </a:lvl1pPr>
            <a:lvl2pPr lvl="1"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2pPr>
            <a:lvl3pPr lvl="2"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3pPr>
            <a:lvl4pPr lvl="3"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4pPr>
            <a:lvl5pPr lvl="4"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5pPr>
            <a:lvl6pPr lvl="5"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6pPr>
            <a:lvl7pPr lvl="6"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7pPr>
            <a:lvl8pPr lvl="7"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8pPr>
            <a:lvl9pPr lvl="8"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9pPr>
          </a:lstStyle>
          <a:p>
            <a:endParaRPr/>
          </a:p>
        </p:txBody>
      </p:sp>
      <p:sp>
        <p:nvSpPr>
          <p:cNvPr id="20" name="Google Shape;20;p2"/>
          <p:cNvSpPr txBox="1">
            <a:spLocks noGrp="1"/>
          </p:cNvSpPr>
          <p:nvPr>
            <p:ph type="subTitle" idx="1"/>
          </p:nvPr>
        </p:nvSpPr>
        <p:spPr>
          <a:xfrm>
            <a:off x="2053275" y="3906550"/>
            <a:ext cx="5037600" cy="5427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3"/>
              </a:buClr>
              <a:buSzPts val="2800"/>
              <a:buNone/>
              <a:defRPr>
                <a:solidFill>
                  <a:schemeClr val="accent3"/>
                </a:solidFill>
              </a:defRPr>
            </a:lvl1pPr>
            <a:lvl2pPr lvl="1" algn="ctr">
              <a:lnSpc>
                <a:spcPct val="100000"/>
              </a:lnSpc>
              <a:spcBef>
                <a:spcPts val="0"/>
              </a:spcBef>
              <a:spcAft>
                <a:spcPts val="0"/>
              </a:spcAft>
              <a:buClr>
                <a:schemeClr val="accent3"/>
              </a:buClr>
              <a:buSzPts val="2800"/>
              <a:buNone/>
              <a:defRPr sz="2800">
                <a:solidFill>
                  <a:schemeClr val="accent3"/>
                </a:solidFill>
              </a:defRPr>
            </a:lvl2pPr>
            <a:lvl3pPr lvl="2" algn="ctr">
              <a:lnSpc>
                <a:spcPct val="100000"/>
              </a:lnSpc>
              <a:spcBef>
                <a:spcPts val="0"/>
              </a:spcBef>
              <a:spcAft>
                <a:spcPts val="0"/>
              </a:spcAft>
              <a:buClr>
                <a:schemeClr val="accent3"/>
              </a:buClr>
              <a:buSzPts val="2800"/>
              <a:buNone/>
              <a:defRPr sz="2800">
                <a:solidFill>
                  <a:schemeClr val="accent3"/>
                </a:solidFill>
              </a:defRPr>
            </a:lvl3pPr>
            <a:lvl4pPr lvl="3" algn="ctr">
              <a:lnSpc>
                <a:spcPct val="100000"/>
              </a:lnSpc>
              <a:spcBef>
                <a:spcPts val="0"/>
              </a:spcBef>
              <a:spcAft>
                <a:spcPts val="0"/>
              </a:spcAft>
              <a:buClr>
                <a:schemeClr val="accent3"/>
              </a:buClr>
              <a:buSzPts val="2800"/>
              <a:buNone/>
              <a:defRPr sz="2800">
                <a:solidFill>
                  <a:schemeClr val="accent3"/>
                </a:solidFill>
              </a:defRPr>
            </a:lvl4pPr>
            <a:lvl5pPr lvl="4" algn="ctr">
              <a:lnSpc>
                <a:spcPct val="100000"/>
              </a:lnSpc>
              <a:spcBef>
                <a:spcPts val="0"/>
              </a:spcBef>
              <a:spcAft>
                <a:spcPts val="0"/>
              </a:spcAft>
              <a:buClr>
                <a:schemeClr val="accent3"/>
              </a:buClr>
              <a:buSzPts val="2800"/>
              <a:buNone/>
              <a:defRPr sz="2800">
                <a:solidFill>
                  <a:schemeClr val="accent3"/>
                </a:solidFill>
              </a:defRPr>
            </a:lvl5pPr>
            <a:lvl6pPr lvl="5" algn="ctr">
              <a:lnSpc>
                <a:spcPct val="100000"/>
              </a:lnSpc>
              <a:spcBef>
                <a:spcPts val="0"/>
              </a:spcBef>
              <a:spcAft>
                <a:spcPts val="0"/>
              </a:spcAft>
              <a:buClr>
                <a:schemeClr val="accent3"/>
              </a:buClr>
              <a:buSzPts val="2800"/>
              <a:buNone/>
              <a:defRPr sz="2800">
                <a:solidFill>
                  <a:schemeClr val="accent3"/>
                </a:solidFill>
              </a:defRPr>
            </a:lvl6pPr>
            <a:lvl7pPr lvl="6" algn="ctr">
              <a:lnSpc>
                <a:spcPct val="100000"/>
              </a:lnSpc>
              <a:spcBef>
                <a:spcPts val="0"/>
              </a:spcBef>
              <a:spcAft>
                <a:spcPts val="0"/>
              </a:spcAft>
              <a:buClr>
                <a:schemeClr val="accent3"/>
              </a:buClr>
              <a:buSzPts val="2800"/>
              <a:buNone/>
              <a:defRPr sz="2800">
                <a:solidFill>
                  <a:schemeClr val="accent3"/>
                </a:solidFill>
              </a:defRPr>
            </a:lvl7pPr>
            <a:lvl8pPr lvl="7" algn="ctr">
              <a:lnSpc>
                <a:spcPct val="100000"/>
              </a:lnSpc>
              <a:spcBef>
                <a:spcPts val="0"/>
              </a:spcBef>
              <a:spcAft>
                <a:spcPts val="0"/>
              </a:spcAft>
              <a:buClr>
                <a:schemeClr val="accent3"/>
              </a:buClr>
              <a:buSzPts val="2800"/>
              <a:buNone/>
              <a:defRPr sz="2800">
                <a:solidFill>
                  <a:schemeClr val="accent3"/>
                </a:solidFill>
              </a:defRPr>
            </a:lvl8pPr>
            <a:lvl9pPr lvl="8" algn="ctr">
              <a:lnSpc>
                <a:spcPct val="100000"/>
              </a:lnSpc>
              <a:spcBef>
                <a:spcPts val="0"/>
              </a:spcBef>
              <a:spcAft>
                <a:spcPts val="0"/>
              </a:spcAft>
              <a:buClr>
                <a:schemeClr val="accent3"/>
              </a:buClr>
              <a:buSzPts val="2800"/>
              <a:buNone/>
              <a:defRPr sz="2800">
                <a:solidFill>
                  <a:schemeClr val="accent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7">
  <p:cSld name="CUSTOM_2_1_1_1_1_1_1_1">
    <p:spTree>
      <p:nvGrpSpPr>
        <p:cNvPr id="1" name="Shape 479"/>
        <p:cNvGrpSpPr/>
        <p:nvPr/>
      </p:nvGrpSpPr>
      <p:grpSpPr>
        <a:xfrm>
          <a:off x="0" y="0"/>
          <a:ext cx="0" cy="0"/>
          <a:chOff x="0" y="0"/>
          <a:chExt cx="0" cy="0"/>
        </a:xfrm>
      </p:grpSpPr>
      <p:sp>
        <p:nvSpPr>
          <p:cNvPr id="480" name="Google Shape;480;p39"/>
          <p:cNvSpPr txBox="1">
            <a:spLocks noGrp="1"/>
          </p:cNvSpPr>
          <p:nvPr>
            <p:ph type="subTitle" idx="1"/>
          </p:nvPr>
        </p:nvSpPr>
        <p:spPr>
          <a:xfrm>
            <a:off x="4385325" y="2146075"/>
            <a:ext cx="3711000" cy="133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81" name="Google Shape;481;p39"/>
          <p:cNvSpPr txBox="1">
            <a:spLocks noGrp="1"/>
          </p:cNvSpPr>
          <p:nvPr>
            <p:ph type="title"/>
          </p:nvPr>
        </p:nvSpPr>
        <p:spPr>
          <a:xfrm>
            <a:off x="4385325" y="1663625"/>
            <a:ext cx="3394800" cy="431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300"/>
              <a:buNone/>
              <a:defRPr sz="2800"/>
            </a:lvl1pPr>
            <a:lvl2pPr lvl="1" algn="l" rtl="0">
              <a:spcBef>
                <a:spcPts val="0"/>
              </a:spcBef>
              <a:spcAft>
                <a:spcPts val="0"/>
              </a:spcAft>
              <a:buSzPts val="3300"/>
              <a:buNone/>
              <a:defRPr/>
            </a:lvl2pPr>
            <a:lvl3pPr lvl="2" algn="l" rtl="0">
              <a:spcBef>
                <a:spcPts val="0"/>
              </a:spcBef>
              <a:spcAft>
                <a:spcPts val="0"/>
              </a:spcAft>
              <a:buSzPts val="3300"/>
              <a:buNone/>
              <a:defRPr/>
            </a:lvl3pPr>
            <a:lvl4pPr lvl="3" algn="l" rtl="0">
              <a:spcBef>
                <a:spcPts val="0"/>
              </a:spcBef>
              <a:spcAft>
                <a:spcPts val="0"/>
              </a:spcAft>
              <a:buSzPts val="3300"/>
              <a:buNone/>
              <a:defRPr/>
            </a:lvl4pPr>
            <a:lvl5pPr lvl="4" algn="l" rtl="0">
              <a:spcBef>
                <a:spcPts val="0"/>
              </a:spcBef>
              <a:spcAft>
                <a:spcPts val="0"/>
              </a:spcAft>
              <a:buSzPts val="3300"/>
              <a:buNone/>
              <a:defRPr/>
            </a:lvl5pPr>
            <a:lvl6pPr lvl="5" algn="l" rtl="0">
              <a:spcBef>
                <a:spcPts val="0"/>
              </a:spcBef>
              <a:spcAft>
                <a:spcPts val="0"/>
              </a:spcAft>
              <a:buSzPts val="3300"/>
              <a:buNone/>
              <a:defRPr/>
            </a:lvl6pPr>
            <a:lvl7pPr lvl="6" algn="l" rtl="0">
              <a:spcBef>
                <a:spcPts val="0"/>
              </a:spcBef>
              <a:spcAft>
                <a:spcPts val="0"/>
              </a:spcAft>
              <a:buSzPts val="3300"/>
              <a:buNone/>
              <a:defRPr/>
            </a:lvl7pPr>
            <a:lvl8pPr lvl="7" algn="l" rtl="0">
              <a:spcBef>
                <a:spcPts val="0"/>
              </a:spcBef>
              <a:spcAft>
                <a:spcPts val="0"/>
              </a:spcAft>
              <a:buSzPts val="3300"/>
              <a:buNone/>
              <a:defRPr/>
            </a:lvl8pPr>
            <a:lvl9pPr lvl="8" algn="l" rtl="0">
              <a:spcBef>
                <a:spcPts val="0"/>
              </a:spcBef>
              <a:spcAft>
                <a:spcPts val="0"/>
              </a:spcAft>
              <a:buSzPts val="3300"/>
              <a:buNone/>
              <a:defRPr/>
            </a:lvl9pPr>
          </a:lstStyle>
          <a:p>
            <a:endParaRPr/>
          </a:p>
        </p:txBody>
      </p:sp>
      <p:grpSp>
        <p:nvGrpSpPr>
          <p:cNvPr id="482" name="Google Shape;482;p39"/>
          <p:cNvGrpSpPr/>
          <p:nvPr/>
        </p:nvGrpSpPr>
        <p:grpSpPr>
          <a:xfrm rot="-7707251">
            <a:off x="5698445" y="-2223855"/>
            <a:ext cx="4874015" cy="4733335"/>
            <a:chOff x="-2896958" y="1534023"/>
            <a:chExt cx="5773513" cy="5606870"/>
          </a:xfrm>
        </p:grpSpPr>
        <p:sp>
          <p:nvSpPr>
            <p:cNvPr id="483" name="Google Shape;483;p39"/>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9"/>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9"/>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long text">
  <p:cSld name="CUSTOM_3">
    <p:spTree>
      <p:nvGrpSpPr>
        <p:cNvPr id="1" name="Shape 522"/>
        <p:cNvGrpSpPr/>
        <p:nvPr/>
      </p:nvGrpSpPr>
      <p:grpSpPr>
        <a:xfrm>
          <a:off x="0" y="0"/>
          <a:ext cx="0" cy="0"/>
          <a:chOff x="0" y="0"/>
          <a:chExt cx="0" cy="0"/>
        </a:xfrm>
      </p:grpSpPr>
      <p:grpSp>
        <p:nvGrpSpPr>
          <p:cNvPr id="523" name="Google Shape;523;p44"/>
          <p:cNvGrpSpPr/>
          <p:nvPr/>
        </p:nvGrpSpPr>
        <p:grpSpPr>
          <a:xfrm>
            <a:off x="-2134953" y="-2232526"/>
            <a:ext cx="13005666" cy="9144743"/>
            <a:chOff x="-2134953" y="-2232526"/>
            <a:chExt cx="13005666" cy="9144743"/>
          </a:xfrm>
        </p:grpSpPr>
        <p:sp>
          <p:nvSpPr>
            <p:cNvPr id="524" name="Google Shape;524;p44"/>
            <p:cNvSpPr/>
            <p:nvPr/>
          </p:nvSpPr>
          <p:spPr>
            <a:xfrm rot="1514180">
              <a:off x="7764459" y="-1823388"/>
              <a:ext cx="2508827" cy="263372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rot="1514383">
              <a:off x="-1786388" y="4539304"/>
              <a:ext cx="1913798" cy="206337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rot="1514383">
              <a:off x="-1156102" y="4179892"/>
              <a:ext cx="1866179" cy="226273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rot="1514383">
              <a:off x="-1432077" y="4117600"/>
              <a:ext cx="2157231" cy="22646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rot="1430415">
              <a:off x="8011433" y="-1439033"/>
              <a:ext cx="2205009" cy="237735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rot="1430415">
              <a:off x="8285431" y="-1252560"/>
              <a:ext cx="2150144" cy="260704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44"/>
          <p:cNvSpPr txBox="1">
            <a:spLocks noGrp="1"/>
          </p:cNvSpPr>
          <p:nvPr>
            <p:ph type="subTitle" idx="1"/>
          </p:nvPr>
        </p:nvSpPr>
        <p:spPr>
          <a:xfrm>
            <a:off x="625650" y="1087175"/>
            <a:ext cx="7689900" cy="35463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5"/>
              </a:buClr>
              <a:buSzPts val="1200"/>
              <a:buChar char="●"/>
              <a:defRPr sz="1100"/>
            </a:lvl1pPr>
            <a:lvl2pPr lvl="1">
              <a:spcBef>
                <a:spcPts val="0"/>
              </a:spcBef>
              <a:spcAft>
                <a:spcPts val="0"/>
              </a:spcAft>
              <a:buClr>
                <a:srgbClr val="434343"/>
              </a:buClr>
              <a:buSzPts val="1200"/>
              <a:buFont typeface="Roboto Condensed Light"/>
              <a:buChar char="○"/>
              <a:defRPr/>
            </a:lvl2pPr>
            <a:lvl3pPr lvl="2">
              <a:spcBef>
                <a:spcPts val="0"/>
              </a:spcBef>
              <a:spcAft>
                <a:spcPts val="0"/>
              </a:spcAft>
              <a:buClr>
                <a:srgbClr val="434343"/>
              </a:buClr>
              <a:buSzPts val="1200"/>
              <a:buFont typeface="Roboto Condensed Light"/>
              <a:buChar char="■"/>
              <a:defRPr/>
            </a:lvl3pPr>
            <a:lvl4pPr lvl="3">
              <a:spcBef>
                <a:spcPts val="0"/>
              </a:spcBef>
              <a:spcAft>
                <a:spcPts val="0"/>
              </a:spcAft>
              <a:buClr>
                <a:srgbClr val="434343"/>
              </a:buClr>
              <a:buSzPts val="1200"/>
              <a:buFont typeface="Roboto Condensed Light"/>
              <a:buChar char="●"/>
              <a:defRPr/>
            </a:lvl4pPr>
            <a:lvl5pPr lvl="4">
              <a:spcBef>
                <a:spcPts val="0"/>
              </a:spcBef>
              <a:spcAft>
                <a:spcPts val="0"/>
              </a:spcAft>
              <a:buClr>
                <a:srgbClr val="434343"/>
              </a:buClr>
              <a:buSzPts val="1200"/>
              <a:buFont typeface="Roboto Condensed Light"/>
              <a:buChar char="○"/>
              <a:defRPr/>
            </a:lvl5pPr>
            <a:lvl6pPr lvl="5">
              <a:spcBef>
                <a:spcPts val="0"/>
              </a:spcBef>
              <a:spcAft>
                <a:spcPts val="0"/>
              </a:spcAft>
              <a:buClr>
                <a:srgbClr val="434343"/>
              </a:buClr>
              <a:buSzPts val="1200"/>
              <a:buFont typeface="Roboto Condensed Light"/>
              <a:buChar char="■"/>
              <a:defRPr/>
            </a:lvl6pPr>
            <a:lvl7pPr lvl="6">
              <a:spcBef>
                <a:spcPts val="0"/>
              </a:spcBef>
              <a:spcAft>
                <a:spcPts val="0"/>
              </a:spcAft>
              <a:buClr>
                <a:srgbClr val="434343"/>
              </a:buClr>
              <a:buSzPts val="1200"/>
              <a:buFont typeface="Roboto Condensed Light"/>
              <a:buChar char="●"/>
              <a:defRPr/>
            </a:lvl7pPr>
            <a:lvl8pPr lvl="7">
              <a:spcBef>
                <a:spcPts val="0"/>
              </a:spcBef>
              <a:spcAft>
                <a:spcPts val="0"/>
              </a:spcAft>
              <a:buClr>
                <a:srgbClr val="434343"/>
              </a:buClr>
              <a:buSzPts val="1200"/>
              <a:buFont typeface="Roboto Condensed Light"/>
              <a:buChar char="○"/>
              <a:defRPr/>
            </a:lvl8pPr>
            <a:lvl9pPr lvl="8">
              <a:spcBef>
                <a:spcPts val="0"/>
              </a:spcBef>
              <a:spcAft>
                <a:spcPts val="0"/>
              </a:spcAft>
              <a:buClr>
                <a:srgbClr val="434343"/>
              </a:buClr>
              <a:buSzPts val="1200"/>
              <a:buFont typeface="Roboto Condensed Light"/>
              <a:buChar char="■"/>
              <a:defRPr/>
            </a:lvl9pPr>
          </a:lstStyle>
          <a:p>
            <a:endParaRPr/>
          </a:p>
        </p:txBody>
      </p:sp>
      <p:sp>
        <p:nvSpPr>
          <p:cNvPr id="531" name="Google Shape;531;p4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1_2">
    <p:spTree>
      <p:nvGrpSpPr>
        <p:cNvPr id="1" name="Shape 661"/>
        <p:cNvGrpSpPr/>
        <p:nvPr/>
      </p:nvGrpSpPr>
      <p:grpSpPr>
        <a:xfrm>
          <a:off x="0" y="0"/>
          <a:ext cx="0" cy="0"/>
          <a:chOff x="0" y="0"/>
          <a:chExt cx="0" cy="0"/>
        </a:xfrm>
      </p:grpSpPr>
      <p:grpSp>
        <p:nvGrpSpPr>
          <p:cNvPr id="662" name="Google Shape;662;p54"/>
          <p:cNvGrpSpPr/>
          <p:nvPr/>
        </p:nvGrpSpPr>
        <p:grpSpPr>
          <a:xfrm>
            <a:off x="-3157403" y="-2327776"/>
            <a:ext cx="14457596" cy="9492188"/>
            <a:chOff x="-3157403" y="-2327776"/>
            <a:chExt cx="14457596" cy="9492188"/>
          </a:xfrm>
        </p:grpSpPr>
        <p:sp>
          <p:nvSpPr>
            <p:cNvPr id="663" name="Google Shape;663;p54"/>
            <p:cNvSpPr/>
            <p:nvPr/>
          </p:nvSpPr>
          <p:spPr>
            <a:xfrm rot="1514360">
              <a:off x="7664166"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4"/>
            <p:cNvSpPr/>
            <p:nvPr/>
          </p:nvSpPr>
          <p:spPr>
            <a:xfrm rot="1514343">
              <a:off x="-2679303" y="3909620"/>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4"/>
            <p:cNvSpPr/>
            <p:nvPr/>
          </p:nvSpPr>
          <p:spPr>
            <a:xfrm rot="1514343">
              <a:off x="-1814818" y="3416661"/>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4"/>
            <p:cNvSpPr/>
            <p:nvPr/>
          </p:nvSpPr>
          <p:spPr>
            <a:xfrm rot="1514343">
              <a:off x="-2193340" y="3331226"/>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4"/>
            <p:cNvSpPr/>
            <p:nvPr/>
          </p:nvSpPr>
          <p:spPr>
            <a:xfrm rot="1430259">
              <a:off x="795346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4"/>
            <p:cNvSpPr/>
            <p:nvPr/>
          </p:nvSpPr>
          <p:spPr>
            <a:xfrm rot="1430259">
              <a:off x="8274188"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669"/>
        <p:cNvGrpSpPr/>
        <p:nvPr/>
      </p:nvGrpSpPr>
      <p:grpSpPr>
        <a:xfrm>
          <a:off x="0" y="0"/>
          <a:ext cx="0" cy="0"/>
          <a:chOff x="0" y="0"/>
          <a:chExt cx="0" cy="0"/>
        </a:xfrm>
      </p:grpSpPr>
      <p:grpSp>
        <p:nvGrpSpPr>
          <p:cNvPr id="670" name="Google Shape;670;p55"/>
          <p:cNvGrpSpPr/>
          <p:nvPr/>
        </p:nvGrpSpPr>
        <p:grpSpPr>
          <a:xfrm>
            <a:off x="-3157403" y="-2327776"/>
            <a:ext cx="14457596" cy="9492188"/>
            <a:chOff x="-3157403" y="-2327776"/>
            <a:chExt cx="14457596" cy="9492188"/>
          </a:xfrm>
        </p:grpSpPr>
        <p:sp>
          <p:nvSpPr>
            <p:cNvPr id="671" name="Google Shape;671;p55"/>
            <p:cNvSpPr/>
            <p:nvPr/>
          </p:nvSpPr>
          <p:spPr>
            <a:xfrm rot="1514360">
              <a:off x="7664166"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rot="1514343">
              <a:off x="-2679303" y="3909620"/>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rot="1514343">
              <a:off x="-1814818" y="3416661"/>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5"/>
            <p:cNvSpPr/>
            <p:nvPr/>
          </p:nvSpPr>
          <p:spPr>
            <a:xfrm rot="1514343">
              <a:off x="-2193340" y="3331226"/>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rot="1430259">
              <a:off x="795346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rot="1430259">
              <a:off x="8274188"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677"/>
        <p:cNvGrpSpPr/>
        <p:nvPr/>
      </p:nvGrpSpPr>
      <p:grpSpPr>
        <a:xfrm>
          <a:off x="0" y="0"/>
          <a:ext cx="0" cy="0"/>
          <a:chOff x="0" y="0"/>
          <a:chExt cx="0" cy="0"/>
        </a:xfrm>
      </p:grpSpPr>
      <p:sp>
        <p:nvSpPr>
          <p:cNvPr id="678" name="Google Shape;678;p56"/>
          <p:cNvSpPr/>
          <p:nvPr/>
        </p:nvSpPr>
        <p:spPr>
          <a:xfrm rot="-1514360" flipH="1">
            <a:off x="-1463407"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56"/>
          <p:cNvGrpSpPr/>
          <p:nvPr/>
        </p:nvGrpSpPr>
        <p:grpSpPr>
          <a:xfrm>
            <a:off x="6905483" y="3227563"/>
            <a:ext cx="4423513" cy="4265955"/>
            <a:chOff x="6905483" y="3227563"/>
            <a:chExt cx="4423513" cy="4265955"/>
          </a:xfrm>
        </p:grpSpPr>
        <p:sp>
          <p:nvSpPr>
            <p:cNvPr id="680" name="Google Shape;680;p56"/>
            <p:cNvSpPr/>
            <p:nvPr/>
          </p:nvSpPr>
          <p:spPr>
            <a:xfrm rot="6914343">
              <a:off x="7432635" y="4287777"/>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6"/>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6"/>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 name="Google Shape;683;p56"/>
          <p:cNvSpPr/>
          <p:nvPr/>
        </p:nvSpPr>
        <p:spPr>
          <a:xfrm rot="-1430259" flipH="1">
            <a:off x="-139698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6"/>
          <p:cNvSpPr/>
          <p:nvPr/>
        </p:nvSpPr>
        <p:spPr>
          <a:xfrm rot="-1430259" flipH="1">
            <a:off x="-1653489"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685"/>
        <p:cNvGrpSpPr/>
        <p:nvPr/>
      </p:nvGrpSpPr>
      <p:grpSpPr>
        <a:xfrm>
          <a:off x="0" y="0"/>
          <a:ext cx="0" cy="0"/>
          <a:chOff x="0" y="0"/>
          <a:chExt cx="0" cy="0"/>
        </a:xfrm>
      </p:grpSpPr>
      <p:sp>
        <p:nvSpPr>
          <p:cNvPr id="686" name="Google Shape;686;p57"/>
          <p:cNvSpPr/>
          <p:nvPr/>
        </p:nvSpPr>
        <p:spPr>
          <a:xfrm rot="-1514360" flipH="1">
            <a:off x="-1567182" y="550943"/>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 name="Google Shape;687;p57"/>
          <p:cNvGrpSpPr/>
          <p:nvPr/>
        </p:nvGrpSpPr>
        <p:grpSpPr>
          <a:xfrm>
            <a:off x="7164933" y="-378712"/>
            <a:ext cx="4423513" cy="4265955"/>
            <a:chOff x="6905483" y="3227563"/>
            <a:chExt cx="4423513" cy="4265955"/>
          </a:xfrm>
        </p:grpSpPr>
        <p:sp>
          <p:nvSpPr>
            <p:cNvPr id="688" name="Google Shape;688;p57"/>
            <p:cNvSpPr/>
            <p:nvPr/>
          </p:nvSpPr>
          <p:spPr>
            <a:xfrm rot="6914343">
              <a:off x="7432635" y="4287777"/>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7"/>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7"/>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 name="Google Shape;691;p57"/>
          <p:cNvSpPr/>
          <p:nvPr/>
        </p:nvSpPr>
        <p:spPr>
          <a:xfrm rot="-1430259" flipH="1">
            <a:off x="-1500761" y="1000757"/>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7"/>
          <p:cNvSpPr/>
          <p:nvPr/>
        </p:nvSpPr>
        <p:spPr>
          <a:xfrm rot="-1430259" flipH="1">
            <a:off x="-1757264" y="1219029"/>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510"/>
        <p:cNvGrpSpPr/>
        <p:nvPr/>
      </p:nvGrpSpPr>
      <p:grpSpPr>
        <a:xfrm>
          <a:off x="0" y="0"/>
          <a:ext cx="0" cy="0"/>
          <a:chOff x="0" y="0"/>
          <a:chExt cx="0" cy="0"/>
        </a:xfrm>
      </p:grpSpPr>
      <p:sp>
        <p:nvSpPr>
          <p:cNvPr id="511" name="Google Shape;511;p43"/>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512" name="Google Shape;512;p43"/>
          <p:cNvSpPr/>
          <p:nvPr/>
        </p:nvSpPr>
        <p:spPr>
          <a:xfrm rot="-336564">
            <a:off x="-1876817" y="206461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rot="-336564">
            <a:off x="-1409577" y="222956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rot="-336564">
            <a:off x="-1773265" y="224625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rot="-6244945">
            <a:off x="6487877" y="-1533402"/>
            <a:ext cx="2408731" cy="259699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rot="-6244945">
            <a:off x="6740666" y="-2134147"/>
            <a:ext cx="2348797" cy="284791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rot="-6244945">
            <a:off x="6601778" y="-1959409"/>
            <a:ext cx="2715120" cy="285028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43"/>
          <p:cNvGrpSpPr/>
          <p:nvPr/>
        </p:nvGrpSpPr>
        <p:grpSpPr>
          <a:xfrm rot="2219984">
            <a:off x="7913359" y="3296805"/>
            <a:ext cx="3796561" cy="4039571"/>
            <a:chOff x="7558301" y="3163860"/>
            <a:chExt cx="3072638" cy="3269311"/>
          </a:xfrm>
        </p:grpSpPr>
        <p:sp>
          <p:nvSpPr>
            <p:cNvPr id="519" name="Google Shape;519;p43"/>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49436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B1AA5B-DD5D-E197-7286-7F7BCF76361F}"/>
              </a:ext>
            </a:extLst>
          </p:cNvPr>
          <p:cNvSpPr>
            <a:spLocks noGrp="1"/>
          </p:cNvSpPr>
          <p:nvPr>
            <p:ph type="dt" sz="half" idx="10"/>
          </p:nvPr>
        </p:nvSpPr>
        <p:spPr/>
        <p:txBody>
          <a:bodyPr/>
          <a:lstStyle/>
          <a:p>
            <a:fld id="{D1067E90-4986-49C9-9A3B-D7A8909A6276}" type="datetimeFigureOut">
              <a:rPr lang="en-IN" smtClean="0"/>
              <a:t>11-04-2023</a:t>
            </a:fld>
            <a:endParaRPr lang="en-IN"/>
          </a:p>
        </p:txBody>
      </p:sp>
      <p:sp>
        <p:nvSpPr>
          <p:cNvPr id="3" name="Footer Placeholder 2">
            <a:extLst>
              <a:ext uri="{FF2B5EF4-FFF2-40B4-BE49-F238E27FC236}">
                <a16:creationId xmlns:a16="http://schemas.microsoft.com/office/drawing/2014/main" id="{4749898B-2B33-0392-EA1F-5FDC8422CD0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A544549-4B96-B976-F27C-B9E1F2B52F38}"/>
              </a:ext>
            </a:extLst>
          </p:cNvPr>
          <p:cNvSpPr>
            <a:spLocks noGrp="1"/>
          </p:cNvSpPr>
          <p:nvPr>
            <p:ph type="sldNum" sz="quarter" idx="12"/>
          </p:nvPr>
        </p:nvSpPr>
        <p:spPr/>
        <p:txBody>
          <a:bodyPr/>
          <a:lstStyle/>
          <a:p>
            <a:fld id="{9B8D0E3B-4FE2-4541-9184-7AC499F73764}" type="slidenum">
              <a:rPr lang="en-IN" smtClean="0"/>
              <a:t>‹#›</a:t>
            </a:fld>
            <a:endParaRPr lang="en-IN"/>
          </a:p>
        </p:txBody>
      </p:sp>
    </p:spTree>
    <p:extLst>
      <p:ext uri="{BB962C8B-B14F-4D97-AF65-F5344CB8AC3E}">
        <p14:creationId xmlns:p14="http://schemas.microsoft.com/office/powerpoint/2010/main" val="303323526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grpSp>
        <p:nvGrpSpPr>
          <p:cNvPr id="33" name="Google Shape;33;p4"/>
          <p:cNvGrpSpPr/>
          <p:nvPr/>
        </p:nvGrpSpPr>
        <p:grpSpPr>
          <a:xfrm>
            <a:off x="-2605605" y="-2596320"/>
            <a:ext cx="13108099" cy="11195357"/>
            <a:chOff x="-2605605" y="-2596320"/>
            <a:chExt cx="13108099" cy="11195357"/>
          </a:xfrm>
        </p:grpSpPr>
        <p:sp>
          <p:nvSpPr>
            <p:cNvPr id="34" name="Google Shape;34;p4"/>
            <p:cNvSpPr/>
            <p:nvPr/>
          </p:nvSpPr>
          <p:spPr>
            <a:xfrm rot="812392">
              <a:off x="912002" y="2074247"/>
              <a:ext cx="2434973" cy="262528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5"/>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4"/>
            <p:cNvGrpSpPr/>
            <p:nvPr/>
          </p:nvGrpSpPr>
          <p:grpSpPr>
            <a:xfrm rot="375330">
              <a:off x="5113665" y="3499604"/>
              <a:ext cx="5140785" cy="4833748"/>
              <a:chOff x="8101026" y="3219568"/>
              <a:chExt cx="3887248" cy="3655080"/>
            </a:xfrm>
          </p:grpSpPr>
          <p:sp>
            <p:nvSpPr>
              <p:cNvPr id="36" name="Google Shape;36;p4"/>
              <p:cNvSpPr/>
              <p:nvPr/>
            </p:nvSpPr>
            <p:spPr>
              <a:xfrm rot="594768">
                <a:off x="8328626" y="3845818"/>
                <a:ext cx="2348800" cy="284791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988308">
                <a:off x="8924872" y="3545996"/>
                <a:ext cx="2715038" cy="2850200"/>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4"/>
            <p:cNvGrpSpPr/>
            <p:nvPr/>
          </p:nvGrpSpPr>
          <p:grpSpPr>
            <a:xfrm rot="2219984">
              <a:off x="-1772316" y="-1860620"/>
              <a:ext cx="3796561" cy="4039571"/>
              <a:chOff x="7558301" y="3163860"/>
              <a:chExt cx="3072638" cy="3269311"/>
            </a:xfrm>
          </p:grpSpPr>
          <p:sp>
            <p:nvSpPr>
              <p:cNvPr id="39" name="Google Shape;39;p4"/>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 name="Google Shape;42;p4"/>
          <p:cNvSpPr txBox="1">
            <a:spLocks noGrp="1"/>
          </p:cNvSpPr>
          <p:nvPr>
            <p:ph type="body" idx="1"/>
          </p:nvPr>
        </p:nvSpPr>
        <p:spPr>
          <a:xfrm>
            <a:off x="4624775" y="2123100"/>
            <a:ext cx="3294600" cy="13878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3" name="Google Shape;43;p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1"/>
        <p:cNvGrpSpPr/>
        <p:nvPr/>
      </p:nvGrpSpPr>
      <p:grpSpPr>
        <a:xfrm>
          <a:off x="0" y="0"/>
          <a:ext cx="0" cy="0"/>
          <a:chOff x="0" y="0"/>
          <a:chExt cx="0" cy="0"/>
        </a:xfrm>
      </p:grpSpPr>
      <p:grpSp>
        <p:nvGrpSpPr>
          <p:cNvPr id="82" name="Google Shape;82;p8"/>
          <p:cNvGrpSpPr/>
          <p:nvPr/>
        </p:nvGrpSpPr>
        <p:grpSpPr>
          <a:xfrm>
            <a:off x="-585686" y="-1099379"/>
            <a:ext cx="10929760" cy="7352891"/>
            <a:chOff x="-585686" y="-1099379"/>
            <a:chExt cx="10929760" cy="7352891"/>
          </a:xfrm>
        </p:grpSpPr>
        <p:sp>
          <p:nvSpPr>
            <p:cNvPr id="83" name="Google Shape;83;p8"/>
            <p:cNvSpPr/>
            <p:nvPr/>
          </p:nvSpPr>
          <p:spPr>
            <a:xfrm rot="315833">
              <a:off x="-470260" y="2809509"/>
              <a:ext cx="2437809" cy="262834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315833">
              <a:off x="-13572" y="3038950"/>
              <a:ext cx="2377152" cy="288229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rot="315833">
              <a:off x="-286641" y="3248850"/>
              <a:ext cx="2747897" cy="288469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315633">
              <a:off x="6771567" y="-971975"/>
              <a:ext cx="2924002"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rot="315633">
              <a:off x="6951891" y="-552494"/>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315633">
              <a:off x="6896466" y="-360189"/>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1271525" y="759175"/>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8"/>
          <p:cNvSpPr txBox="1">
            <a:spLocks noGrp="1"/>
          </p:cNvSpPr>
          <p:nvPr>
            <p:ph type="title"/>
          </p:nvPr>
        </p:nvSpPr>
        <p:spPr>
          <a:xfrm>
            <a:off x="2716500" y="2904100"/>
            <a:ext cx="3711000" cy="393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1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92" name="Google Shape;92;p8"/>
          <p:cNvSpPr txBox="1">
            <a:spLocks noGrp="1"/>
          </p:cNvSpPr>
          <p:nvPr>
            <p:ph type="subTitle" idx="1"/>
          </p:nvPr>
        </p:nvSpPr>
        <p:spPr>
          <a:xfrm>
            <a:off x="1986000" y="1750675"/>
            <a:ext cx="5172000" cy="13143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83"/>
        <p:cNvGrpSpPr/>
        <p:nvPr/>
      </p:nvGrpSpPr>
      <p:grpSpPr>
        <a:xfrm>
          <a:off x="0" y="0"/>
          <a:ext cx="0" cy="0"/>
          <a:chOff x="0" y="0"/>
          <a:chExt cx="0" cy="0"/>
        </a:xfrm>
      </p:grpSpPr>
      <p:sp>
        <p:nvSpPr>
          <p:cNvPr id="184" name="Google Shape;184;p15"/>
          <p:cNvSpPr/>
          <p:nvPr/>
        </p:nvSpPr>
        <p:spPr>
          <a:xfrm rot="8834965">
            <a:off x="7696100" y="-555631"/>
            <a:ext cx="3031658" cy="3182581"/>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rot="-9285662">
            <a:off x="-316729" y="-249802"/>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rot="-9285662">
            <a:off x="-878751" y="-181037"/>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rot="-9285662">
            <a:off x="-905632" y="-73398"/>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rot="8750940">
            <a:off x="7556098" y="-467301"/>
            <a:ext cx="2664626" cy="287289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rot="8750940">
            <a:off x="7122554" y="-546423"/>
            <a:ext cx="2598325" cy="3150463"/>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txBox="1">
            <a:spLocks noGrp="1"/>
          </p:cNvSpPr>
          <p:nvPr>
            <p:ph type="title"/>
          </p:nvPr>
        </p:nvSpPr>
        <p:spPr>
          <a:xfrm>
            <a:off x="4479650" y="2306325"/>
            <a:ext cx="2979300" cy="1482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91" name="Google Shape;191;p15"/>
          <p:cNvSpPr txBox="1">
            <a:spLocks noGrp="1"/>
          </p:cNvSpPr>
          <p:nvPr>
            <p:ph type="subTitle" idx="1"/>
          </p:nvPr>
        </p:nvSpPr>
        <p:spPr>
          <a:xfrm>
            <a:off x="4479650" y="3788623"/>
            <a:ext cx="2877300" cy="51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2" name="Google Shape;192;p15"/>
          <p:cNvSpPr txBox="1">
            <a:spLocks noGrp="1"/>
          </p:cNvSpPr>
          <p:nvPr>
            <p:ph type="title" idx="2" hasCustomPrompt="1"/>
          </p:nvPr>
        </p:nvSpPr>
        <p:spPr>
          <a:xfrm>
            <a:off x="4566566" y="836775"/>
            <a:ext cx="1206600" cy="1300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MAIN_POINT_1">
    <p:spTree>
      <p:nvGrpSpPr>
        <p:cNvPr id="1" name="Shape 320"/>
        <p:cNvGrpSpPr/>
        <p:nvPr/>
      </p:nvGrpSpPr>
      <p:grpSpPr>
        <a:xfrm>
          <a:off x="0" y="0"/>
          <a:ext cx="0" cy="0"/>
          <a:chOff x="0" y="0"/>
          <a:chExt cx="0" cy="0"/>
        </a:xfrm>
      </p:grpSpPr>
      <p:grpSp>
        <p:nvGrpSpPr>
          <p:cNvPr id="321" name="Google Shape;321;p26"/>
          <p:cNvGrpSpPr/>
          <p:nvPr/>
        </p:nvGrpSpPr>
        <p:grpSpPr>
          <a:xfrm>
            <a:off x="5642288" y="1021651"/>
            <a:ext cx="3764211" cy="2374663"/>
            <a:chOff x="640875" y="3095850"/>
            <a:chExt cx="750800" cy="386300"/>
          </a:xfrm>
        </p:grpSpPr>
        <p:sp>
          <p:nvSpPr>
            <p:cNvPr id="322" name="Google Shape;322;p26"/>
            <p:cNvSpPr/>
            <p:nvPr/>
          </p:nvSpPr>
          <p:spPr>
            <a:xfrm>
              <a:off x="640875" y="3095850"/>
              <a:ext cx="750800" cy="386300"/>
            </a:xfrm>
            <a:custGeom>
              <a:avLst/>
              <a:gdLst/>
              <a:ahLst/>
              <a:cxnLst/>
              <a:rect l="l" t="t" r="r" b="b"/>
              <a:pathLst>
                <a:path w="30032" h="15452" extrusionOk="0">
                  <a:moveTo>
                    <a:pt x="19262" y="0"/>
                  </a:moveTo>
                  <a:lnTo>
                    <a:pt x="46" y="11295"/>
                  </a:lnTo>
                  <a:cubicBezTo>
                    <a:pt x="0" y="11337"/>
                    <a:pt x="0" y="11337"/>
                    <a:pt x="0" y="11382"/>
                  </a:cubicBezTo>
                  <a:lnTo>
                    <a:pt x="46" y="11424"/>
                  </a:lnTo>
                  <a:lnTo>
                    <a:pt x="14667" y="15452"/>
                  </a:lnTo>
                  <a:lnTo>
                    <a:pt x="14709" y="15452"/>
                  </a:lnTo>
                  <a:lnTo>
                    <a:pt x="29989" y="3895"/>
                  </a:lnTo>
                  <a:cubicBezTo>
                    <a:pt x="30031" y="3852"/>
                    <a:pt x="30031" y="3807"/>
                    <a:pt x="29989" y="3807"/>
                  </a:cubicBezTo>
                  <a:cubicBezTo>
                    <a:pt x="29989" y="3786"/>
                    <a:pt x="29978" y="3775"/>
                    <a:pt x="29966" y="3775"/>
                  </a:cubicBezTo>
                  <a:cubicBezTo>
                    <a:pt x="29955" y="3775"/>
                    <a:pt x="29944" y="3786"/>
                    <a:pt x="29944" y="3807"/>
                  </a:cubicBezTo>
                  <a:lnTo>
                    <a:pt x="14667" y="15322"/>
                  </a:lnTo>
                  <a:lnTo>
                    <a:pt x="221" y="11337"/>
                  </a:lnTo>
                  <a:lnTo>
                    <a:pt x="19350" y="130"/>
                  </a:lnTo>
                  <a:cubicBezTo>
                    <a:pt x="19350" y="88"/>
                    <a:pt x="19395" y="42"/>
                    <a:pt x="19350" y="42"/>
                  </a:cubicBezTo>
                  <a:cubicBezTo>
                    <a:pt x="19350" y="0"/>
                    <a:pt x="19308" y="0"/>
                    <a:pt x="19262"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122425" y="3095850"/>
              <a:ext cx="269250" cy="97375"/>
            </a:xfrm>
            <a:custGeom>
              <a:avLst/>
              <a:gdLst/>
              <a:ahLst/>
              <a:cxnLst/>
              <a:rect l="l" t="t" r="r" b="b"/>
              <a:pathLst>
                <a:path w="10770" h="3895" extrusionOk="0">
                  <a:moveTo>
                    <a:pt x="88" y="0"/>
                  </a:moveTo>
                  <a:cubicBezTo>
                    <a:pt x="46" y="0"/>
                    <a:pt x="0" y="0"/>
                    <a:pt x="0" y="42"/>
                  </a:cubicBezTo>
                  <a:cubicBezTo>
                    <a:pt x="0" y="88"/>
                    <a:pt x="0" y="88"/>
                    <a:pt x="46" y="130"/>
                  </a:cubicBezTo>
                  <a:lnTo>
                    <a:pt x="10682" y="3895"/>
                  </a:lnTo>
                  <a:cubicBezTo>
                    <a:pt x="10727" y="3895"/>
                    <a:pt x="10727" y="3895"/>
                    <a:pt x="10769" y="3852"/>
                  </a:cubicBezTo>
                  <a:cubicBezTo>
                    <a:pt x="10769" y="3807"/>
                    <a:pt x="10769" y="3807"/>
                    <a:pt x="10727" y="3765"/>
                  </a:cubicBezTo>
                  <a:lnTo>
                    <a:pt x="88" y="0"/>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26"/>
          <p:cNvSpPr/>
          <p:nvPr/>
        </p:nvSpPr>
        <p:spPr>
          <a:xfrm>
            <a:off x="5317725" y="788675"/>
            <a:ext cx="546600" cy="3552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rot="9899924">
            <a:off x="5926541" y="457884"/>
            <a:ext cx="2672857" cy="3050260"/>
          </a:xfrm>
          <a:custGeom>
            <a:avLst/>
            <a:gdLst/>
            <a:ahLst/>
            <a:cxnLst/>
            <a:rect l="l" t="t" r="r" b="b"/>
            <a:pathLst>
              <a:path w="17383" h="24386" extrusionOk="0">
                <a:moveTo>
                  <a:pt x="17207" y="308"/>
                </a:moveTo>
                <a:lnTo>
                  <a:pt x="14272" y="14229"/>
                </a:lnTo>
                <a:lnTo>
                  <a:pt x="2586" y="24210"/>
                </a:lnTo>
                <a:lnTo>
                  <a:pt x="176" y="396"/>
                </a:lnTo>
                <a:lnTo>
                  <a:pt x="6305" y="14184"/>
                </a:lnTo>
                <a:cubicBezTo>
                  <a:pt x="6305" y="14229"/>
                  <a:pt x="6350" y="14229"/>
                  <a:pt x="6350" y="14229"/>
                </a:cubicBezTo>
                <a:cubicBezTo>
                  <a:pt x="6392" y="14229"/>
                  <a:pt x="6392" y="14229"/>
                  <a:pt x="6392" y="14184"/>
                </a:cubicBezTo>
                <a:lnTo>
                  <a:pt x="17207" y="308"/>
                </a:lnTo>
                <a:close/>
                <a:moveTo>
                  <a:pt x="47" y="0"/>
                </a:moveTo>
                <a:cubicBezTo>
                  <a:pt x="1" y="0"/>
                  <a:pt x="1" y="46"/>
                  <a:pt x="1" y="88"/>
                </a:cubicBezTo>
                <a:lnTo>
                  <a:pt x="2453" y="24298"/>
                </a:lnTo>
                <a:cubicBezTo>
                  <a:pt x="2453" y="24340"/>
                  <a:pt x="2498" y="24340"/>
                  <a:pt x="2498" y="24340"/>
                </a:cubicBezTo>
                <a:cubicBezTo>
                  <a:pt x="2498" y="24386"/>
                  <a:pt x="2540" y="24386"/>
                  <a:pt x="2540" y="24386"/>
                </a:cubicBezTo>
                <a:cubicBezTo>
                  <a:pt x="2540" y="24386"/>
                  <a:pt x="2540" y="24340"/>
                  <a:pt x="2586" y="24340"/>
                </a:cubicBezTo>
                <a:lnTo>
                  <a:pt x="14360" y="14317"/>
                </a:lnTo>
                <a:lnTo>
                  <a:pt x="14360" y="14271"/>
                </a:lnTo>
                <a:lnTo>
                  <a:pt x="17382" y="88"/>
                </a:lnTo>
                <a:cubicBezTo>
                  <a:pt x="17382" y="46"/>
                  <a:pt x="17382" y="0"/>
                  <a:pt x="17337" y="0"/>
                </a:cubicBezTo>
                <a:cubicBezTo>
                  <a:pt x="17337" y="0"/>
                  <a:pt x="17295" y="0"/>
                  <a:pt x="17295" y="46"/>
                </a:cubicBezTo>
                <a:lnTo>
                  <a:pt x="6392" y="14054"/>
                </a:lnTo>
                <a:lnTo>
                  <a:pt x="134" y="46"/>
                </a:lnTo>
                <a:cubicBezTo>
                  <a:pt x="89" y="0"/>
                  <a:pt x="89" y="0"/>
                  <a:pt x="47"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rot="929458">
            <a:off x="7076777" y="2014046"/>
            <a:ext cx="2384620" cy="2712288"/>
          </a:xfrm>
          <a:custGeom>
            <a:avLst/>
            <a:gdLst/>
            <a:ahLst/>
            <a:cxnLst/>
            <a:rect l="l" t="t" r="r" b="b"/>
            <a:pathLst>
              <a:path w="23160" h="26343" extrusionOk="0">
                <a:moveTo>
                  <a:pt x="22939" y="209"/>
                </a:moveTo>
                <a:lnTo>
                  <a:pt x="18257" y="10145"/>
                </a:lnTo>
                <a:lnTo>
                  <a:pt x="396" y="12817"/>
                </a:lnTo>
                <a:lnTo>
                  <a:pt x="22939" y="209"/>
                </a:lnTo>
                <a:close/>
                <a:moveTo>
                  <a:pt x="18169" y="10278"/>
                </a:moveTo>
                <a:lnTo>
                  <a:pt x="7050" y="26167"/>
                </a:lnTo>
                <a:lnTo>
                  <a:pt x="175" y="12947"/>
                </a:lnTo>
                <a:lnTo>
                  <a:pt x="175" y="12947"/>
                </a:lnTo>
                <a:lnTo>
                  <a:pt x="18169" y="10278"/>
                </a:lnTo>
                <a:close/>
                <a:moveTo>
                  <a:pt x="23093" y="0"/>
                </a:moveTo>
                <a:cubicBezTo>
                  <a:pt x="23083" y="0"/>
                  <a:pt x="23072" y="11"/>
                  <a:pt x="23072" y="34"/>
                </a:cubicBezTo>
                <a:lnTo>
                  <a:pt x="46" y="12859"/>
                </a:lnTo>
                <a:cubicBezTo>
                  <a:pt x="46" y="12905"/>
                  <a:pt x="0" y="12905"/>
                  <a:pt x="46" y="12947"/>
                </a:cubicBezTo>
                <a:lnTo>
                  <a:pt x="6962" y="26300"/>
                </a:lnTo>
                <a:lnTo>
                  <a:pt x="7004" y="26342"/>
                </a:lnTo>
                <a:cubicBezTo>
                  <a:pt x="7050" y="26342"/>
                  <a:pt x="7050" y="26342"/>
                  <a:pt x="7050" y="26300"/>
                </a:cubicBezTo>
                <a:lnTo>
                  <a:pt x="18344" y="10233"/>
                </a:lnTo>
                <a:lnTo>
                  <a:pt x="23160" y="76"/>
                </a:lnTo>
                <a:cubicBezTo>
                  <a:pt x="23160" y="76"/>
                  <a:pt x="23160" y="34"/>
                  <a:pt x="23114" y="34"/>
                </a:cubicBezTo>
                <a:cubicBezTo>
                  <a:pt x="23114" y="11"/>
                  <a:pt x="23104" y="0"/>
                  <a:pt x="23093"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txBox="1">
            <a:spLocks noGrp="1"/>
          </p:cNvSpPr>
          <p:nvPr>
            <p:ph type="title"/>
          </p:nvPr>
        </p:nvSpPr>
        <p:spPr>
          <a:xfrm>
            <a:off x="1012325" y="2911200"/>
            <a:ext cx="3711000" cy="3939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800"/>
              <a:buNone/>
              <a:defRPr sz="1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28" name="Google Shape;328;p26"/>
          <p:cNvSpPr txBox="1">
            <a:spLocks noGrp="1"/>
          </p:cNvSpPr>
          <p:nvPr>
            <p:ph type="subTitle" idx="1"/>
          </p:nvPr>
        </p:nvSpPr>
        <p:spPr>
          <a:xfrm>
            <a:off x="1012325" y="1838375"/>
            <a:ext cx="4378200" cy="10620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29" name="Google Shape;329;p26"/>
          <p:cNvSpPr/>
          <p:nvPr/>
        </p:nvSpPr>
        <p:spPr>
          <a:xfrm rot="5400000">
            <a:off x="1317889" y="-288529"/>
            <a:ext cx="3639982" cy="5707340"/>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420"/>
        <p:cNvGrpSpPr/>
        <p:nvPr/>
      </p:nvGrpSpPr>
      <p:grpSpPr>
        <a:xfrm>
          <a:off x="0" y="0"/>
          <a:ext cx="0" cy="0"/>
          <a:chOff x="0" y="0"/>
          <a:chExt cx="0" cy="0"/>
        </a:xfrm>
      </p:grpSpPr>
      <p:sp>
        <p:nvSpPr>
          <p:cNvPr id="421" name="Google Shape;421;p32"/>
          <p:cNvSpPr txBox="1">
            <a:spLocks noGrp="1"/>
          </p:cNvSpPr>
          <p:nvPr>
            <p:ph type="title"/>
          </p:nvPr>
        </p:nvSpPr>
        <p:spPr>
          <a:xfrm>
            <a:off x="5439725" y="1726072"/>
            <a:ext cx="2846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grpSp>
        <p:nvGrpSpPr>
          <p:cNvPr id="422" name="Google Shape;422;p32"/>
          <p:cNvGrpSpPr/>
          <p:nvPr/>
        </p:nvGrpSpPr>
        <p:grpSpPr>
          <a:xfrm flipH="1">
            <a:off x="-1967333" y="-2924127"/>
            <a:ext cx="5436706" cy="5991674"/>
            <a:chOff x="5129250" y="-2537327"/>
            <a:chExt cx="5436706" cy="5991674"/>
          </a:xfrm>
        </p:grpSpPr>
        <p:sp>
          <p:nvSpPr>
            <p:cNvPr id="423" name="Google Shape;423;p32"/>
            <p:cNvSpPr/>
            <p:nvPr/>
          </p:nvSpPr>
          <p:spPr>
            <a:xfrm rot="1514338">
              <a:off x="5806126" y="-191038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rot="1430265">
              <a:off x="6184762" y="-132150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rot="1430265">
              <a:off x="6604611" y="-103576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32"/>
          <p:cNvGrpSpPr/>
          <p:nvPr/>
        </p:nvGrpSpPr>
        <p:grpSpPr>
          <a:xfrm flipH="1">
            <a:off x="3951018" y="2219348"/>
            <a:ext cx="5773513" cy="5606870"/>
            <a:chOff x="-2896958" y="1534023"/>
            <a:chExt cx="5773513" cy="5606870"/>
          </a:xfrm>
        </p:grpSpPr>
        <p:sp>
          <p:nvSpPr>
            <p:cNvPr id="427" name="Google Shape;427;p32"/>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32"/>
          <p:cNvSpPr txBox="1">
            <a:spLocks noGrp="1"/>
          </p:cNvSpPr>
          <p:nvPr>
            <p:ph type="subTitle" idx="1"/>
          </p:nvPr>
        </p:nvSpPr>
        <p:spPr>
          <a:xfrm>
            <a:off x="5232875" y="2323535"/>
            <a:ext cx="32598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451"/>
        <p:cNvGrpSpPr/>
        <p:nvPr/>
      </p:nvGrpSpPr>
      <p:grpSpPr>
        <a:xfrm>
          <a:off x="0" y="0"/>
          <a:ext cx="0" cy="0"/>
          <a:chOff x="0" y="0"/>
          <a:chExt cx="0" cy="0"/>
        </a:xfrm>
      </p:grpSpPr>
      <p:sp>
        <p:nvSpPr>
          <p:cNvPr id="452" name="Google Shape;452;p35"/>
          <p:cNvSpPr txBox="1">
            <a:spLocks noGrp="1"/>
          </p:cNvSpPr>
          <p:nvPr>
            <p:ph type="subTitle" idx="1"/>
          </p:nvPr>
        </p:nvSpPr>
        <p:spPr>
          <a:xfrm>
            <a:off x="1607700" y="1098150"/>
            <a:ext cx="5928600" cy="137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3" name="Google Shape;453;p35"/>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454"/>
        <p:cNvGrpSpPr/>
        <p:nvPr/>
      </p:nvGrpSpPr>
      <p:grpSpPr>
        <a:xfrm>
          <a:off x="0" y="0"/>
          <a:ext cx="0" cy="0"/>
          <a:chOff x="0" y="0"/>
          <a:chExt cx="0" cy="0"/>
        </a:xfrm>
      </p:grpSpPr>
      <p:sp>
        <p:nvSpPr>
          <p:cNvPr id="455" name="Google Shape;455;p36"/>
          <p:cNvSpPr txBox="1">
            <a:spLocks noGrp="1"/>
          </p:cNvSpPr>
          <p:nvPr>
            <p:ph type="subTitle" idx="1"/>
          </p:nvPr>
        </p:nvSpPr>
        <p:spPr>
          <a:xfrm>
            <a:off x="5001575" y="3714075"/>
            <a:ext cx="3394800" cy="781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6" name="Google Shape;456;p36"/>
          <p:cNvSpPr txBox="1">
            <a:spLocks noGrp="1"/>
          </p:cNvSpPr>
          <p:nvPr>
            <p:ph type="title"/>
          </p:nvPr>
        </p:nvSpPr>
        <p:spPr>
          <a:xfrm>
            <a:off x="6842325" y="3155425"/>
            <a:ext cx="1554000" cy="431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5">
  <p:cSld name="CUSTOM_2_1_1_1_1_1">
    <p:spTree>
      <p:nvGrpSpPr>
        <p:cNvPr id="1" name="Shape 457"/>
        <p:cNvGrpSpPr/>
        <p:nvPr/>
      </p:nvGrpSpPr>
      <p:grpSpPr>
        <a:xfrm>
          <a:off x="0" y="0"/>
          <a:ext cx="0" cy="0"/>
          <a:chOff x="0" y="0"/>
          <a:chExt cx="0" cy="0"/>
        </a:xfrm>
      </p:grpSpPr>
      <p:sp>
        <p:nvSpPr>
          <p:cNvPr id="458" name="Google Shape;458;p37"/>
          <p:cNvSpPr txBox="1">
            <a:spLocks noGrp="1"/>
          </p:cNvSpPr>
          <p:nvPr>
            <p:ph type="subTitle" idx="1"/>
          </p:nvPr>
        </p:nvSpPr>
        <p:spPr>
          <a:xfrm>
            <a:off x="745825" y="1218200"/>
            <a:ext cx="3394800" cy="78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9" name="Google Shape;459;p37"/>
          <p:cNvSpPr txBox="1">
            <a:spLocks noGrp="1"/>
          </p:cNvSpPr>
          <p:nvPr>
            <p:ph type="title"/>
          </p:nvPr>
        </p:nvSpPr>
        <p:spPr>
          <a:xfrm>
            <a:off x="745825" y="659550"/>
            <a:ext cx="1554000" cy="431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460" name="Google Shape;460;p37"/>
          <p:cNvGrpSpPr/>
          <p:nvPr/>
        </p:nvGrpSpPr>
        <p:grpSpPr>
          <a:xfrm>
            <a:off x="-1641089" y="2712152"/>
            <a:ext cx="4874000" cy="4733320"/>
            <a:chOff x="-2896958" y="1534023"/>
            <a:chExt cx="5773513" cy="5606870"/>
          </a:xfrm>
        </p:grpSpPr>
        <p:sp>
          <p:nvSpPr>
            <p:cNvPr id="461" name="Google Shape;461;p37"/>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37"/>
          <p:cNvGrpSpPr/>
          <p:nvPr/>
        </p:nvGrpSpPr>
        <p:grpSpPr>
          <a:xfrm>
            <a:off x="5812711" y="-2453448"/>
            <a:ext cx="4874000" cy="4733320"/>
            <a:chOff x="-2896958" y="1534023"/>
            <a:chExt cx="5773513" cy="5606870"/>
          </a:xfrm>
        </p:grpSpPr>
        <p:sp>
          <p:nvSpPr>
            <p:cNvPr id="465" name="Google Shape;465;p37"/>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28400" y="445025"/>
            <a:ext cx="74871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1pPr>
            <a:lvl2pPr lvl="1"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2pPr>
            <a:lvl3pPr lvl="2"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3pPr>
            <a:lvl4pPr lvl="3"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4pPr>
            <a:lvl5pPr lvl="4"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5pPr>
            <a:lvl6pPr lvl="5"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6pPr>
            <a:lvl7pPr lvl="6"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7pPr>
            <a:lvl8pPr lvl="7"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8pPr>
            <a:lvl9pPr lvl="8"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9pPr>
          </a:lstStyle>
          <a:p>
            <a:endParaRPr/>
          </a:p>
        </p:txBody>
      </p:sp>
      <p:sp>
        <p:nvSpPr>
          <p:cNvPr id="7" name="Google Shape;7;p1"/>
          <p:cNvSpPr txBox="1">
            <a:spLocks noGrp="1"/>
          </p:cNvSpPr>
          <p:nvPr>
            <p:ph type="body" idx="1"/>
          </p:nvPr>
        </p:nvSpPr>
        <p:spPr>
          <a:xfrm>
            <a:off x="828400" y="1808575"/>
            <a:ext cx="7487100" cy="2760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1pPr>
            <a:lvl2pPr marL="914400" lvl="1"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2pPr>
            <a:lvl3pPr marL="1371600" lvl="2"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3pPr>
            <a:lvl4pPr marL="1828800" lvl="3"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4pPr>
            <a:lvl5pPr marL="2286000" lvl="4"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5pPr>
            <a:lvl6pPr marL="2743200" lvl="5"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6pPr>
            <a:lvl7pPr marL="3200400" lvl="6"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7pPr>
            <a:lvl8pPr marL="3657600" lvl="7"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8pPr>
            <a:lvl9pPr marL="4114800" lvl="8"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61" r:id="rId4"/>
    <p:sldLayoutId id="2147483672" r:id="rId5"/>
    <p:sldLayoutId id="2147483678" r:id="rId6"/>
    <p:sldLayoutId id="2147483681" r:id="rId7"/>
    <p:sldLayoutId id="2147483682" r:id="rId8"/>
    <p:sldLayoutId id="2147483683" r:id="rId9"/>
    <p:sldLayoutId id="2147483685" r:id="rId10"/>
    <p:sldLayoutId id="2147483690" r:id="rId11"/>
    <p:sldLayoutId id="2147483700" r:id="rId12"/>
    <p:sldLayoutId id="2147483701" r:id="rId13"/>
    <p:sldLayoutId id="2147483702" r:id="rId14"/>
    <p:sldLayoutId id="2147483703" r:id="rId15"/>
    <p:sldLayoutId id="2147483708" r:id="rId16"/>
    <p:sldLayoutId id="2147483709"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1.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png"/><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rgbClr val="FF0000"/>
            </a:gs>
            <a:gs pos="74000">
              <a:schemeClr val="tx2">
                <a:lumMod val="2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F78A58-FEE2-77F4-630C-5B4BA7FB62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661" y="341497"/>
            <a:ext cx="956180" cy="537710"/>
          </a:xfrm>
          <a:prstGeom prst="rect">
            <a:avLst/>
          </a:prstGeom>
        </p:spPr>
      </p:pic>
      <p:sp>
        <p:nvSpPr>
          <p:cNvPr id="11" name="TextBox 10">
            <a:extLst>
              <a:ext uri="{FF2B5EF4-FFF2-40B4-BE49-F238E27FC236}">
                <a16:creationId xmlns:a16="http://schemas.microsoft.com/office/drawing/2014/main" id="{6988ADB5-A585-B823-16FC-3E3F7FE9A81A}"/>
              </a:ext>
            </a:extLst>
          </p:cNvPr>
          <p:cNvSpPr txBox="1"/>
          <p:nvPr/>
        </p:nvSpPr>
        <p:spPr>
          <a:xfrm>
            <a:off x="857110" y="1032286"/>
            <a:ext cx="3405099" cy="923330"/>
          </a:xfrm>
          <a:prstGeom prst="rect">
            <a:avLst/>
          </a:prstGeom>
          <a:noFill/>
        </p:spPr>
        <p:txBody>
          <a:bodyPr wrap="none" rtlCol="0">
            <a:spAutoFit/>
          </a:bodyPr>
          <a:lstStyle/>
          <a:p>
            <a:r>
              <a:rPr lang="en-IN" sz="5400" b="1" dirty="0">
                <a:solidFill>
                  <a:schemeClr val="bg1"/>
                </a:solidFill>
                <a:latin typeface="Lora" pitchFamily="2" charset="0"/>
                <a:ea typeface="Roboto" panose="02000000000000000000" pitchFamily="2" charset="0"/>
              </a:rPr>
              <a:t>Coca Cola</a:t>
            </a:r>
          </a:p>
        </p:txBody>
      </p:sp>
      <p:pic>
        <p:nvPicPr>
          <p:cNvPr id="13" name="Picture 12">
            <a:extLst>
              <a:ext uri="{FF2B5EF4-FFF2-40B4-BE49-F238E27FC236}">
                <a16:creationId xmlns:a16="http://schemas.microsoft.com/office/drawing/2014/main" id="{7A16DD5E-2984-A173-2FC4-C703738AC0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326872">
            <a:off x="4205986" y="1322552"/>
            <a:ext cx="4636723" cy="5143500"/>
          </a:xfrm>
          <a:prstGeom prst="rect">
            <a:avLst/>
          </a:prstGeom>
        </p:spPr>
      </p:pic>
      <p:sp>
        <p:nvSpPr>
          <p:cNvPr id="16" name="TextBox 15">
            <a:extLst>
              <a:ext uri="{FF2B5EF4-FFF2-40B4-BE49-F238E27FC236}">
                <a16:creationId xmlns:a16="http://schemas.microsoft.com/office/drawing/2014/main" id="{8DCAB551-581B-A33C-11FB-33090F41D583}"/>
              </a:ext>
            </a:extLst>
          </p:cNvPr>
          <p:cNvSpPr txBox="1"/>
          <p:nvPr/>
        </p:nvSpPr>
        <p:spPr>
          <a:xfrm>
            <a:off x="1192940" y="1920992"/>
            <a:ext cx="2720381" cy="253916"/>
          </a:xfrm>
          <a:prstGeom prst="rect">
            <a:avLst/>
          </a:prstGeom>
          <a:noFill/>
        </p:spPr>
        <p:txBody>
          <a:bodyPr wrap="square" rtlCol="0">
            <a:spAutoFit/>
          </a:bodyPr>
          <a:lstStyle/>
          <a:p>
            <a:pPr lvl="0" algn="ctr"/>
            <a:r>
              <a:rPr lang="en-CA" sz="1050" dirty="0">
                <a:solidFill>
                  <a:schemeClr val="bg1"/>
                </a:solidFill>
                <a:latin typeface="Lora" pitchFamily="2" charset="0"/>
              </a:rPr>
              <a:t>FINANCIAL</a:t>
            </a:r>
            <a:r>
              <a:rPr lang="en-CA" sz="1050" dirty="0">
                <a:solidFill>
                  <a:schemeClr val="bg1"/>
                </a:solidFill>
              </a:rPr>
              <a:t> ANALYSIS</a:t>
            </a:r>
          </a:p>
        </p:txBody>
      </p:sp>
      <p:pic>
        <p:nvPicPr>
          <p:cNvPr id="3" name="Picture 2">
            <a:extLst>
              <a:ext uri="{FF2B5EF4-FFF2-40B4-BE49-F238E27FC236}">
                <a16:creationId xmlns:a16="http://schemas.microsoft.com/office/drawing/2014/main" id="{6A755B39-3632-7867-0E37-83A6954C51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850151" y="2463217"/>
            <a:ext cx="2742456" cy="3989416"/>
          </a:xfrm>
          <a:prstGeom prst="rect">
            <a:avLst/>
          </a:prstGeom>
        </p:spPr>
      </p:pic>
      <p:pic>
        <p:nvPicPr>
          <p:cNvPr id="14" name="Picture 13">
            <a:extLst>
              <a:ext uri="{FF2B5EF4-FFF2-40B4-BE49-F238E27FC236}">
                <a16:creationId xmlns:a16="http://schemas.microsoft.com/office/drawing/2014/main" id="{6EA73130-7A7E-EC8C-A6CE-E7D0D0ACBD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2456" y="-220121"/>
            <a:ext cx="707221" cy="759128"/>
          </a:xfrm>
          <a:prstGeom prst="rect">
            <a:avLst/>
          </a:prstGeom>
        </p:spPr>
      </p:pic>
      <p:pic>
        <p:nvPicPr>
          <p:cNvPr id="17" name="Picture 16">
            <a:extLst>
              <a:ext uri="{FF2B5EF4-FFF2-40B4-BE49-F238E27FC236}">
                <a16:creationId xmlns:a16="http://schemas.microsoft.com/office/drawing/2014/main" id="{7401F3F9-5108-999A-FBD2-576B794E36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88608" y="539007"/>
            <a:ext cx="421021" cy="451922"/>
          </a:xfrm>
          <a:prstGeom prst="rect">
            <a:avLst/>
          </a:prstGeom>
        </p:spPr>
      </p:pic>
      <p:pic>
        <p:nvPicPr>
          <p:cNvPr id="18" name="Picture 17">
            <a:extLst>
              <a:ext uri="{FF2B5EF4-FFF2-40B4-BE49-F238E27FC236}">
                <a16:creationId xmlns:a16="http://schemas.microsoft.com/office/drawing/2014/main" id="{1172DD5D-E485-8DF1-4781-7DC7A87670A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35760" y="4528682"/>
            <a:ext cx="791411" cy="849496"/>
          </a:xfrm>
          <a:prstGeom prst="rect">
            <a:avLst/>
          </a:prstGeom>
        </p:spPr>
      </p:pic>
      <p:pic>
        <p:nvPicPr>
          <p:cNvPr id="19" name="Picture 18">
            <a:extLst>
              <a:ext uri="{FF2B5EF4-FFF2-40B4-BE49-F238E27FC236}">
                <a16:creationId xmlns:a16="http://schemas.microsoft.com/office/drawing/2014/main" id="{5F8258AA-0AC9-86BF-7CFF-C2937395507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77942" y="2571750"/>
            <a:ext cx="672199" cy="721535"/>
          </a:xfrm>
          <a:prstGeom prst="rect">
            <a:avLst/>
          </a:prstGeom>
        </p:spPr>
      </p:pic>
      <p:pic>
        <p:nvPicPr>
          <p:cNvPr id="20" name="Picture 19">
            <a:extLst>
              <a:ext uri="{FF2B5EF4-FFF2-40B4-BE49-F238E27FC236}">
                <a16:creationId xmlns:a16="http://schemas.microsoft.com/office/drawing/2014/main" id="{B1C61B28-2F52-0BD0-DC44-CD81C82DCF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0974" y="3610624"/>
            <a:ext cx="528562" cy="567356"/>
          </a:xfrm>
          <a:prstGeom prst="rect">
            <a:avLst/>
          </a:prstGeom>
        </p:spPr>
      </p:pic>
      <p:pic>
        <p:nvPicPr>
          <p:cNvPr id="21" name="Picture 20">
            <a:extLst>
              <a:ext uri="{FF2B5EF4-FFF2-40B4-BE49-F238E27FC236}">
                <a16:creationId xmlns:a16="http://schemas.microsoft.com/office/drawing/2014/main" id="{B65C6FA9-F8BA-B9A9-2EFF-8458A267FB9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87314" y="1932532"/>
            <a:ext cx="421021" cy="451922"/>
          </a:xfrm>
          <a:prstGeom prst="rect">
            <a:avLst/>
          </a:prstGeom>
        </p:spPr>
      </p:pic>
      <p:pic>
        <p:nvPicPr>
          <p:cNvPr id="22" name="Picture 21">
            <a:extLst>
              <a:ext uri="{FF2B5EF4-FFF2-40B4-BE49-F238E27FC236}">
                <a16:creationId xmlns:a16="http://schemas.microsoft.com/office/drawing/2014/main" id="{4AFC2BDD-5CAA-C891-8109-A26EE7F895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7693" y="3421272"/>
            <a:ext cx="260735" cy="279871"/>
          </a:xfrm>
          <a:prstGeom prst="rect">
            <a:avLst/>
          </a:prstGeom>
        </p:spPr>
      </p:pic>
      <p:pic>
        <p:nvPicPr>
          <p:cNvPr id="23" name="Picture 22">
            <a:extLst>
              <a:ext uri="{FF2B5EF4-FFF2-40B4-BE49-F238E27FC236}">
                <a16:creationId xmlns:a16="http://schemas.microsoft.com/office/drawing/2014/main" id="{5E689181-2975-4F91-F92E-CCA05B9F51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08334" y="299624"/>
            <a:ext cx="329346" cy="353519"/>
          </a:xfrm>
          <a:prstGeom prst="rect">
            <a:avLst/>
          </a:prstGeom>
        </p:spPr>
      </p:pic>
    </p:spTree>
    <p:extLst>
      <p:ext uri="{BB962C8B-B14F-4D97-AF65-F5344CB8AC3E}">
        <p14:creationId xmlns:p14="http://schemas.microsoft.com/office/powerpoint/2010/main" val="4251166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ppt_x"/>
                                          </p:val>
                                        </p:tav>
                                        <p:tav tm="100000">
                                          <p:val>
                                            <p:strVal val="#ppt_x"/>
                                          </p:val>
                                        </p:tav>
                                      </p:tavLst>
                                    </p:anim>
                                    <p:anim calcmode="lin" valueType="num">
                                      <p:cBhvr additive="base">
                                        <p:cTn id="17" dur="500" fill="hold"/>
                                        <p:tgtEl>
                                          <p:spTgt spid="11"/>
                                        </p:tgtEl>
                                        <p:attrNameLst>
                                          <p:attrName>ppt_y</p:attrName>
                                        </p:attrNameLst>
                                      </p:cBhvr>
                                      <p:tavLst>
                                        <p:tav tm="0">
                                          <p:val>
                                            <p:strVal val="1+#ppt_h/2"/>
                                          </p:val>
                                        </p:tav>
                                        <p:tav tm="100000">
                                          <p:val>
                                            <p:strVal val="#ppt_y"/>
                                          </p:val>
                                        </p:tav>
                                      </p:tavLst>
                                    </p:anim>
                                  </p:childTnLst>
                                </p:cTn>
                              </p:par>
                              <p:par>
                                <p:cTn id="18" presetID="2" presetClass="entr" presetSubtype="4" fill="hold" grpId="0" nodeType="withEffect">
                                  <p:stCondLst>
                                    <p:cond delay="30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ppt_x"/>
                                          </p:val>
                                        </p:tav>
                                        <p:tav tm="100000">
                                          <p:val>
                                            <p:strVal val="#ppt_x"/>
                                          </p:val>
                                        </p:tav>
                                      </p:tavLst>
                                    </p:anim>
                                    <p:anim calcmode="lin" valueType="num">
                                      <p:cBhvr additive="base">
                                        <p:cTn id="21" dur="500" fill="hold"/>
                                        <p:tgtEl>
                                          <p:spTgt spid="16"/>
                                        </p:tgtEl>
                                        <p:attrNameLst>
                                          <p:attrName>ppt_y</p:attrName>
                                        </p:attrNameLst>
                                      </p:cBhvr>
                                      <p:tavLst>
                                        <p:tav tm="0">
                                          <p:val>
                                            <p:strVal val="1+#ppt_h/2"/>
                                          </p:val>
                                        </p:tav>
                                        <p:tav tm="100000">
                                          <p:val>
                                            <p:strVal val="#ppt_y"/>
                                          </p:val>
                                        </p:tav>
                                      </p:tavLst>
                                    </p:anim>
                                  </p:childTnLst>
                                </p:cTn>
                              </p:par>
                            </p:childTnLst>
                          </p:cTn>
                        </p:par>
                        <p:par>
                          <p:cTn id="22" fill="hold">
                            <p:stCondLst>
                              <p:cond delay="1300"/>
                            </p:stCondLst>
                            <p:childTnLst>
                              <p:par>
                                <p:cTn id="23" presetID="47" presetClass="entr" presetSubtype="0" fill="hold"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anim calcmode="lin" valueType="num">
                                      <p:cBhvr>
                                        <p:cTn id="26" dur="500" fill="hold"/>
                                        <p:tgtEl>
                                          <p:spTgt spid="14"/>
                                        </p:tgtEl>
                                        <p:attrNameLst>
                                          <p:attrName>ppt_x</p:attrName>
                                        </p:attrNameLst>
                                      </p:cBhvr>
                                      <p:tavLst>
                                        <p:tav tm="0">
                                          <p:val>
                                            <p:strVal val="#ppt_x"/>
                                          </p:val>
                                        </p:tav>
                                        <p:tav tm="100000">
                                          <p:val>
                                            <p:strVal val="#ppt_x"/>
                                          </p:val>
                                        </p:tav>
                                      </p:tavLst>
                                    </p:anim>
                                    <p:anim calcmode="lin" valueType="num">
                                      <p:cBhvr>
                                        <p:cTn id="27" dur="500" fill="hold"/>
                                        <p:tgtEl>
                                          <p:spTgt spid="14"/>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40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500"/>
                                        <p:tgtEl>
                                          <p:spTgt spid="19"/>
                                        </p:tgtEl>
                                      </p:cBhvr>
                                    </p:animEffect>
                                    <p:anim calcmode="lin" valueType="num">
                                      <p:cBhvr>
                                        <p:cTn id="31" dur="500" fill="hold"/>
                                        <p:tgtEl>
                                          <p:spTgt spid="19"/>
                                        </p:tgtEl>
                                        <p:attrNameLst>
                                          <p:attrName>ppt_x</p:attrName>
                                        </p:attrNameLst>
                                      </p:cBhvr>
                                      <p:tavLst>
                                        <p:tav tm="0">
                                          <p:val>
                                            <p:strVal val="#ppt_x"/>
                                          </p:val>
                                        </p:tav>
                                        <p:tav tm="100000">
                                          <p:val>
                                            <p:strVal val="#ppt_x"/>
                                          </p:val>
                                        </p:tav>
                                      </p:tavLst>
                                    </p:anim>
                                    <p:anim calcmode="lin" valueType="num">
                                      <p:cBhvr>
                                        <p:cTn id="32" dur="500" fill="hold"/>
                                        <p:tgtEl>
                                          <p:spTgt spid="19"/>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60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anim calcmode="lin" valueType="num">
                                      <p:cBhvr>
                                        <p:cTn id="36" dur="500" fill="hold"/>
                                        <p:tgtEl>
                                          <p:spTgt spid="21"/>
                                        </p:tgtEl>
                                        <p:attrNameLst>
                                          <p:attrName>ppt_x</p:attrName>
                                        </p:attrNameLst>
                                      </p:cBhvr>
                                      <p:tavLst>
                                        <p:tav tm="0">
                                          <p:val>
                                            <p:strVal val="#ppt_x"/>
                                          </p:val>
                                        </p:tav>
                                        <p:tav tm="100000">
                                          <p:val>
                                            <p:strVal val="#ppt_x"/>
                                          </p:val>
                                        </p:tav>
                                      </p:tavLst>
                                    </p:anim>
                                    <p:anim calcmode="lin" valueType="num">
                                      <p:cBhvr>
                                        <p:cTn id="37" dur="500" fill="hold"/>
                                        <p:tgtEl>
                                          <p:spTgt spid="21"/>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8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anim calcmode="lin" valueType="num">
                                      <p:cBhvr>
                                        <p:cTn id="41" dur="500" fill="hold"/>
                                        <p:tgtEl>
                                          <p:spTgt spid="17"/>
                                        </p:tgtEl>
                                        <p:attrNameLst>
                                          <p:attrName>ppt_x</p:attrName>
                                        </p:attrNameLst>
                                      </p:cBhvr>
                                      <p:tavLst>
                                        <p:tav tm="0">
                                          <p:val>
                                            <p:strVal val="#ppt_x"/>
                                          </p:val>
                                        </p:tav>
                                        <p:tav tm="100000">
                                          <p:val>
                                            <p:strVal val="#ppt_x"/>
                                          </p:val>
                                        </p:tav>
                                      </p:tavLst>
                                    </p:anim>
                                    <p:anim calcmode="lin" valueType="num">
                                      <p:cBhvr>
                                        <p:cTn id="42" dur="500" fill="hold"/>
                                        <p:tgtEl>
                                          <p:spTgt spid="17"/>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60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anim calcmode="lin" valueType="num">
                                      <p:cBhvr>
                                        <p:cTn id="46" dur="500" fill="hold"/>
                                        <p:tgtEl>
                                          <p:spTgt spid="18"/>
                                        </p:tgtEl>
                                        <p:attrNameLst>
                                          <p:attrName>ppt_x</p:attrName>
                                        </p:attrNameLst>
                                      </p:cBhvr>
                                      <p:tavLst>
                                        <p:tav tm="0">
                                          <p:val>
                                            <p:strVal val="#ppt_x"/>
                                          </p:val>
                                        </p:tav>
                                        <p:tav tm="100000">
                                          <p:val>
                                            <p:strVal val="#ppt_x"/>
                                          </p:val>
                                        </p:tav>
                                      </p:tavLst>
                                    </p:anim>
                                    <p:anim calcmode="lin" valueType="num">
                                      <p:cBhvr>
                                        <p:cTn id="47" dur="500" fill="hold"/>
                                        <p:tgtEl>
                                          <p:spTgt spid="18"/>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120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anim calcmode="lin" valueType="num">
                                      <p:cBhvr>
                                        <p:cTn id="51" dur="500" fill="hold"/>
                                        <p:tgtEl>
                                          <p:spTgt spid="20"/>
                                        </p:tgtEl>
                                        <p:attrNameLst>
                                          <p:attrName>ppt_x</p:attrName>
                                        </p:attrNameLst>
                                      </p:cBhvr>
                                      <p:tavLst>
                                        <p:tav tm="0">
                                          <p:val>
                                            <p:strVal val="#ppt_x"/>
                                          </p:val>
                                        </p:tav>
                                        <p:tav tm="100000">
                                          <p:val>
                                            <p:strVal val="#ppt_x"/>
                                          </p:val>
                                        </p:tav>
                                      </p:tavLst>
                                    </p:anim>
                                    <p:anim calcmode="lin" valueType="num">
                                      <p:cBhvr>
                                        <p:cTn id="52" dur="500" fill="hold"/>
                                        <p:tgtEl>
                                          <p:spTgt spid="20"/>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1300"/>
                                  </p:stCondLst>
                                  <p:childTnLst>
                                    <p:set>
                                      <p:cBhvr>
                                        <p:cTn id="54" dur="1" fill="hold">
                                          <p:stCondLst>
                                            <p:cond delay="0"/>
                                          </p:stCondLst>
                                        </p:cTn>
                                        <p:tgtEl>
                                          <p:spTgt spid="22"/>
                                        </p:tgtEl>
                                        <p:attrNameLst>
                                          <p:attrName>style.visibility</p:attrName>
                                        </p:attrNameLst>
                                      </p:cBhvr>
                                      <p:to>
                                        <p:strVal val="visible"/>
                                      </p:to>
                                    </p:set>
                                    <p:animEffect transition="in" filter="fade">
                                      <p:cBhvr>
                                        <p:cTn id="55" dur="500"/>
                                        <p:tgtEl>
                                          <p:spTgt spid="22"/>
                                        </p:tgtEl>
                                      </p:cBhvr>
                                    </p:animEffect>
                                    <p:anim calcmode="lin" valueType="num">
                                      <p:cBhvr>
                                        <p:cTn id="56" dur="500" fill="hold"/>
                                        <p:tgtEl>
                                          <p:spTgt spid="22"/>
                                        </p:tgtEl>
                                        <p:attrNameLst>
                                          <p:attrName>ppt_x</p:attrName>
                                        </p:attrNameLst>
                                      </p:cBhvr>
                                      <p:tavLst>
                                        <p:tav tm="0">
                                          <p:val>
                                            <p:strVal val="#ppt_x"/>
                                          </p:val>
                                        </p:tav>
                                        <p:tav tm="100000">
                                          <p:val>
                                            <p:strVal val="#ppt_x"/>
                                          </p:val>
                                        </p:tav>
                                      </p:tavLst>
                                    </p:anim>
                                    <p:anim calcmode="lin" valueType="num">
                                      <p:cBhvr>
                                        <p:cTn id="57" dur="500" fill="hold"/>
                                        <p:tgtEl>
                                          <p:spTgt spid="22"/>
                                        </p:tgtEl>
                                        <p:attrNameLst>
                                          <p:attrName>ppt_y</p:attrName>
                                        </p:attrNameLst>
                                      </p:cBhvr>
                                      <p:tavLst>
                                        <p:tav tm="0">
                                          <p:val>
                                            <p:strVal val="#ppt_y+.1"/>
                                          </p:val>
                                        </p:tav>
                                        <p:tav tm="100000">
                                          <p:val>
                                            <p:strVal val="#ppt_y"/>
                                          </p:val>
                                        </p:tav>
                                      </p:tavLst>
                                    </p:anim>
                                  </p:childTnLst>
                                </p:cTn>
                              </p:par>
                              <p:par>
                                <p:cTn id="58" presetID="47" presetClass="entr" presetSubtype="0" fill="hold" nodeType="withEffect">
                                  <p:stCondLst>
                                    <p:cond delay="1200"/>
                                  </p:stCondLst>
                                  <p:childTnLst>
                                    <p:set>
                                      <p:cBhvr>
                                        <p:cTn id="59" dur="1" fill="hold">
                                          <p:stCondLst>
                                            <p:cond delay="0"/>
                                          </p:stCondLst>
                                        </p:cTn>
                                        <p:tgtEl>
                                          <p:spTgt spid="23"/>
                                        </p:tgtEl>
                                        <p:attrNameLst>
                                          <p:attrName>style.visibility</p:attrName>
                                        </p:attrNameLst>
                                      </p:cBhvr>
                                      <p:to>
                                        <p:strVal val="visible"/>
                                      </p:to>
                                    </p:set>
                                    <p:animEffect transition="in" filter="fade">
                                      <p:cBhvr>
                                        <p:cTn id="60" dur="500"/>
                                        <p:tgtEl>
                                          <p:spTgt spid="23"/>
                                        </p:tgtEl>
                                      </p:cBhvr>
                                    </p:animEffect>
                                    <p:anim calcmode="lin" valueType="num">
                                      <p:cBhvr>
                                        <p:cTn id="61" dur="500" fill="hold"/>
                                        <p:tgtEl>
                                          <p:spTgt spid="23"/>
                                        </p:tgtEl>
                                        <p:attrNameLst>
                                          <p:attrName>ppt_x</p:attrName>
                                        </p:attrNameLst>
                                      </p:cBhvr>
                                      <p:tavLst>
                                        <p:tav tm="0">
                                          <p:val>
                                            <p:strVal val="#ppt_x"/>
                                          </p:val>
                                        </p:tav>
                                        <p:tav tm="100000">
                                          <p:val>
                                            <p:strVal val="#ppt_x"/>
                                          </p:val>
                                        </p:tav>
                                      </p:tavLst>
                                    </p:anim>
                                    <p:anim calcmode="lin" valueType="num">
                                      <p:cBhvr>
                                        <p:cTn id="62" dur="5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C60FC-62A0-F59C-56FA-0374A7C5E9A8}"/>
              </a:ext>
            </a:extLst>
          </p:cNvPr>
          <p:cNvSpPr>
            <a:spLocks noGrp="1"/>
          </p:cNvSpPr>
          <p:nvPr>
            <p:ph type="title"/>
          </p:nvPr>
        </p:nvSpPr>
        <p:spPr>
          <a:xfrm>
            <a:off x="5172914" y="780666"/>
            <a:ext cx="3433055" cy="431400"/>
          </a:xfrm>
        </p:spPr>
        <p:txBody>
          <a:bodyPr/>
          <a:lstStyle/>
          <a:p>
            <a:r>
              <a:rPr lang="en-CA" sz="2000" dirty="0"/>
              <a:t>Ra = Rf + </a:t>
            </a:r>
            <a:r>
              <a:rPr lang="el-GR" sz="2000" dirty="0"/>
              <a:t>β</a:t>
            </a:r>
            <a:r>
              <a:rPr lang="en-CA" sz="2000" dirty="0"/>
              <a:t>a (Rm – Rf)</a:t>
            </a:r>
          </a:p>
        </p:txBody>
      </p:sp>
      <p:sp>
        <p:nvSpPr>
          <p:cNvPr id="3" name="Subtitle 2">
            <a:extLst>
              <a:ext uri="{FF2B5EF4-FFF2-40B4-BE49-F238E27FC236}">
                <a16:creationId xmlns:a16="http://schemas.microsoft.com/office/drawing/2014/main" id="{21EFC9C4-0B3A-CC79-DF54-574F91EC0766}"/>
              </a:ext>
            </a:extLst>
          </p:cNvPr>
          <p:cNvSpPr>
            <a:spLocks noGrp="1"/>
          </p:cNvSpPr>
          <p:nvPr>
            <p:ph type="subTitle" idx="1"/>
          </p:nvPr>
        </p:nvSpPr>
        <p:spPr>
          <a:xfrm>
            <a:off x="5135956" y="1140248"/>
            <a:ext cx="3821183" cy="1431502"/>
          </a:xfrm>
        </p:spPr>
        <p:txBody>
          <a:bodyPr/>
          <a:lstStyle/>
          <a:p>
            <a:pPr>
              <a:lnSpc>
                <a:spcPct val="107000"/>
              </a:lnSpc>
              <a:spcAft>
                <a:spcPts val="800"/>
              </a:spcAft>
            </a:pPr>
            <a:r>
              <a:rPr lang="en-IN" sz="800" kern="100" dirty="0">
                <a:effectLst/>
                <a:latin typeface="Lora" pitchFamily="2" charset="0"/>
                <a:ea typeface="Calibri" panose="020F0502020204030204" pitchFamily="34" charset="0"/>
                <a:cs typeface="Times New Roman" panose="02020603050405020304" pitchFamily="18" charset="0"/>
              </a:rPr>
              <a:t>Where:</a:t>
            </a:r>
            <a:endParaRPr lang="en-CA" sz="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en-IN" sz="900" kern="100" dirty="0">
                <a:effectLst/>
                <a:latin typeface="Lora" pitchFamily="2" charset="0"/>
                <a:ea typeface="Calibri" panose="020F0502020204030204" pitchFamily="34" charset="0"/>
                <a:cs typeface="Times New Roman" panose="02020603050405020304" pitchFamily="18" charset="0"/>
              </a:rPr>
              <a:t>Ra = the required/expected return for the asset/Investment</a:t>
            </a:r>
            <a:endParaRPr lang="en-CA" sz="900" kern="100" dirty="0">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en-IN" sz="900" kern="100" dirty="0">
                <a:effectLst/>
                <a:latin typeface="Lora" pitchFamily="2" charset="0"/>
                <a:ea typeface="Calibri" panose="020F0502020204030204" pitchFamily="34" charset="0"/>
                <a:cs typeface="Times New Roman" panose="02020603050405020304" pitchFamily="18" charset="0"/>
              </a:rPr>
              <a:t>Rf = the risk-free rate</a:t>
            </a:r>
            <a:endParaRPr lang="en-CA" sz="9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en-IN" sz="900" kern="100" dirty="0">
                <a:effectLst/>
                <a:latin typeface="Cambria" panose="02040503050406030204" pitchFamily="18" charset="0"/>
                <a:ea typeface="Calibri" panose="020F0502020204030204" pitchFamily="34" charset="0"/>
                <a:cs typeface="Cambria" panose="02040503050406030204" pitchFamily="18" charset="0"/>
              </a:rPr>
              <a:t>β</a:t>
            </a:r>
            <a:r>
              <a:rPr lang="en-IN" sz="900" kern="100" dirty="0">
                <a:effectLst/>
                <a:latin typeface="Lora" pitchFamily="2" charset="0"/>
                <a:ea typeface="Calibri" panose="020F0502020204030204" pitchFamily="34" charset="0"/>
                <a:cs typeface="Times New Roman" panose="02020603050405020304" pitchFamily="18" charset="0"/>
              </a:rPr>
              <a:t>a = the beta of the asset/Investment</a:t>
            </a:r>
            <a:endParaRPr lang="en-CA" sz="9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en-IN" sz="900" kern="100" dirty="0">
                <a:effectLst/>
                <a:latin typeface="Lora" pitchFamily="2" charset="0"/>
                <a:ea typeface="Calibri" panose="020F0502020204030204" pitchFamily="34" charset="0"/>
                <a:cs typeface="Times New Roman" panose="02020603050405020304" pitchFamily="18" charset="0"/>
              </a:rPr>
              <a:t>Rm = the expected market return(market risk premium)</a:t>
            </a:r>
          </a:p>
          <a:p>
            <a:pPr algn="l">
              <a:lnSpc>
                <a:spcPct val="107000"/>
              </a:lnSpc>
              <a:spcAft>
                <a:spcPts val="800"/>
              </a:spcAft>
            </a:pPr>
            <a:endParaRPr lang="en-CA" sz="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sz="1200" dirty="0"/>
          </a:p>
        </p:txBody>
      </p:sp>
      <p:pic>
        <p:nvPicPr>
          <p:cNvPr id="5" name="Picture 4">
            <a:extLst>
              <a:ext uri="{FF2B5EF4-FFF2-40B4-BE49-F238E27FC236}">
                <a16:creationId xmlns:a16="http://schemas.microsoft.com/office/drawing/2014/main" id="{C525AEFE-C45C-7F4E-6C3E-CCB808753753}"/>
              </a:ext>
            </a:extLst>
          </p:cNvPr>
          <p:cNvPicPr>
            <a:picLocks noChangeAspect="1"/>
          </p:cNvPicPr>
          <p:nvPr/>
        </p:nvPicPr>
        <p:blipFill>
          <a:blip r:embed="rId2"/>
          <a:stretch>
            <a:fillRect/>
          </a:stretch>
        </p:blipFill>
        <p:spPr>
          <a:xfrm>
            <a:off x="418690" y="1095460"/>
            <a:ext cx="4683211" cy="2877303"/>
          </a:xfrm>
          <a:prstGeom prst="rect">
            <a:avLst/>
          </a:prstGeom>
        </p:spPr>
      </p:pic>
      <p:sp>
        <p:nvSpPr>
          <p:cNvPr id="6" name="TextBox 5">
            <a:extLst>
              <a:ext uri="{FF2B5EF4-FFF2-40B4-BE49-F238E27FC236}">
                <a16:creationId xmlns:a16="http://schemas.microsoft.com/office/drawing/2014/main" id="{4CC6F729-4A2C-B2C0-14CE-F1F7CAB5E88A}"/>
              </a:ext>
            </a:extLst>
          </p:cNvPr>
          <p:cNvSpPr txBox="1"/>
          <p:nvPr/>
        </p:nvSpPr>
        <p:spPr>
          <a:xfrm>
            <a:off x="5232875" y="2364338"/>
            <a:ext cx="3492435" cy="1998496"/>
          </a:xfrm>
          <a:prstGeom prst="rect">
            <a:avLst/>
          </a:prstGeom>
          <a:noFill/>
        </p:spPr>
        <p:txBody>
          <a:bodyPr wrap="square" rtlCol="0">
            <a:spAutoFit/>
          </a:bodyPr>
          <a:lstStyle/>
          <a:p>
            <a:pPr algn="l">
              <a:lnSpc>
                <a:spcPct val="107000"/>
              </a:lnSpc>
              <a:spcAft>
                <a:spcPts val="800"/>
              </a:spcAft>
            </a:pPr>
            <a:r>
              <a:rPr lang="en-IN" sz="1050" kern="100" dirty="0">
                <a:solidFill>
                  <a:schemeClr val="bg1">
                    <a:lumMod val="95000"/>
                  </a:schemeClr>
                </a:solidFill>
                <a:effectLst/>
                <a:latin typeface="Lora" pitchFamily="2" charset="0"/>
                <a:ea typeface="Calibri" panose="020F0502020204030204" pitchFamily="34" charset="0"/>
                <a:cs typeface="Times New Roman" panose="02020603050405020304" pitchFamily="18" charset="0"/>
              </a:rPr>
              <a:t>To calculate of KO we used regression analysis in excel to determine beta which is 0.49 and Rm which is 10.33%, the risk free rate(3.3) is extracted from Coca Cola’s financial summary.</a:t>
            </a:r>
            <a:r>
              <a:rPr lang="en-US" sz="1050" kern="100" dirty="0">
                <a:solidFill>
                  <a:schemeClr val="bg1">
                    <a:lumMod val="95000"/>
                  </a:schemeClr>
                </a:solidFill>
                <a:effectLst/>
                <a:latin typeface="Lora" pitchFamily="2" charset="0"/>
                <a:ea typeface="Calibri" panose="020F0502020204030204" pitchFamily="34" charset="0"/>
                <a:cs typeface="Times New Roman" panose="02020603050405020304" pitchFamily="18" charset="0"/>
              </a:rPr>
              <a:t> If Beta is less than 1 then we can say that the stock is less volatile than the market.</a:t>
            </a:r>
            <a:endParaRPr lang="en-CA" sz="105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en-IN" sz="1050" kern="100" dirty="0">
                <a:solidFill>
                  <a:schemeClr val="bg1">
                    <a:lumMod val="95000"/>
                  </a:schemeClr>
                </a:solidFill>
                <a:effectLst/>
                <a:latin typeface="Lora" pitchFamily="2" charset="0"/>
                <a:ea typeface="Calibri" panose="020F0502020204030204" pitchFamily="34" charset="0"/>
                <a:cs typeface="Times New Roman" panose="02020603050405020304" pitchFamily="18" charset="0"/>
              </a:rPr>
              <a:t>Thereafter calculating Ra = 3.3+0.49(10.33-3.3)</a:t>
            </a:r>
          </a:p>
          <a:p>
            <a:pPr algn="l">
              <a:lnSpc>
                <a:spcPct val="107000"/>
              </a:lnSpc>
              <a:spcAft>
                <a:spcPts val="800"/>
              </a:spcAft>
            </a:pPr>
            <a:r>
              <a:rPr lang="en-IN" sz="1100" kern="100" dirty="0">
                <a:solidFill>
                  <a:schemeClr val="bg1">
                    <a:lumMod val="95000"/>
                  </a:schemeClr>
                </a:solidFill>
                <a:latin typeface="Lora" pitchFamily="2" charset="0"/>
                <a:ea typeface="Calibri" panose="020F0502020204030204" pitchFamily="34" charset="0"/>
                <a:cs typeface="Times New Roman" panose="02020603050405020304" pitchFamily="18" charset="0"/>
              </a:rPr>
              <a:t>The value we got for our Ra is </a:t>
            </a:r>
            <a:r>
              <a:rPr lang="en-IN" sz="1100" kern="100" dirty="0">
                <a:solidFill>
                  <a:srgbClr val="D0B259"/>
                </a:solidFill>
                <a:latin typeface="Lora" pitchFamily="2" charset="0"/>
                <a:ea typeface="Calibri" panose="020F0502020204030204" pitchFamily="34" charset="0"/>
                <a:cs typeface="Times New Roman" panose="02020603050405020304" pitchFamily="18" charset="0"/>
              </a:rPr>
              <a:t>1.73</a:t>
            </a:r>
            <a:endParaRPr lang="en-CA" sz="1100" kern="100" dirty="0">
              <a:solidFill>
                <a:srgbClr val="D0B259"/>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Tree>
    <p:extLst>
      <p:ext uri="{BB962C8B-B14F-4D97-AF65-F5344CB8AC3E}">
        <p14:creationId xmlns:p14="http://schemas.microsoft.com/office/powerpoint/2010/main" val="3653058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grpSp>
        <p:nvGrpSpPr>
          <p:cNvPr id="876" name="Google Shape;876;p77"/>
          <p:cNvGrpSpPr/>
          <p:nvPr/>
        </p:nvGrpSpPr>
        <p:grpSpPr>
          <a:xfrm>
            <a:off x="1623675" y="1107646"/>
            <a:ext cx="7019633" cy="3997988"/>
            <a:chOff x="1248485" y="738825"/>
            <a:chExt cx="9676912" cy="5511426"/>
          </a:xfrm>
        </p:grpSpPr>
        <p:sp>
          <p:nvSpPr>
            <p:cNvPr id="877" name="Google Shape;877;p77"/>
            <p:cNvSpPr/>
            <p:nvPr/>
          </p:nvSpPr>
          <p:spPr>
            <a:xfrm>
              <a:off x="4329897" y="2604651"/>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Lora" pitchFamily="2" charset="0"/>
              </a:endParaRPr>
            </a:p>
          </p:txBody>
        </p:sp>
        <p:sp>
          <p:nvSpPr>
            <p:cNvPr id="878" name="Google Shape;878;p77"/>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sp>
        <p:nvSpPr>
          <p:cNvPr id="879" name="Google Shape;879;p77"/>
          <p:cNvSpPr txBox="1">
            <a:spLocks noGrp="1"/>
          </p:cNvSpPr>
          <p:nvPr>
            <p:ph type="subTitle" idx="1"/>
          </p:nvPr>
        </p:nvSpPr>
        <p:spPr>
          <a:xfrm>
            <a:off x="1558879" y="1705559"/>
            <a:ext cx="4821691" cy="1871027"/>
          </a:xfrm>
          <a:prstGeom prst="rect">
            <a:avLst/>
          </a:prstGeom>
        </p:spPr>
        <p:txBody>
          <a:bodyPr spcFirstLastPara="1" wrap="square" lIns="91425" tIns="91425" rIns="91425" bIns="91425" anchor="t" anchorCtr="0">
            <a:noAutofit/>
          </a:bodyPr>
          <a:lstStyle/>
          <a:p>
            <a:pPr algn="ctr"/>
            <a:r>
              <a:rPr lang="en-IN" sz="1000" dirty="0">
                <a:latin typeface="Lora" pitchFamily="2" charset="0"/>
              </a:rPr>
              <a:t>Prophet is a time-series forecasting tool developed by Facebook that uses an additive model to provide highly accurate predictions for various data-driven applications, including financial forecasting. Its importance lies in its ability to handle seasonality, trends, and holidays in data, making it a valuable tool for financial analysts to predict market trends, stock prices, and other financial metrics accurately. Its user-friendly interface and open-source nature also make it accessible and adaptable for various financial analysis needs.</a:t>
            </a:r>
            <a:endParaRPr lang="en-CA" sz="1000" dirty="0">
              <a:latin typeface="Lora" pitchFamily="2" charset="0"/>
            </a:endParaRPr>
          </a:p>
          <a:p>
            <a:pPr algn="ctr"/>
            <a:r>
              <a:rPr lang="en-IN" sz="1000" dirty="0">
                <a:latin typeface="Lora" pitchFamily="2" charset="0"/>
              </a:rPr>
              <a:t>It helps businesses to make informed decisions based on future projections and improve their financial planning, budgeting, and resource allocation. </a:t>
            </a:r>
            <a:endParaRPr lang="en-CA" sz="1000" dirty="0">
              <a:latin typeface="Lora" pitchFamily="2" charset="0"/>
            </a:endParaRPr>
          </a:p>
        </p:txBody>
      </p:sp>
      <p:sp>
        <p:nvSpPr>
          <p:cNvPr id="880" name="Google Shape;880;p77"/>
          <p:cNvSpPr txBox="1">
            <a:spLocks noGrp="1"/>
          </p:cNvSpPr>
          <p:nvPr>
            <p:ph type="title"/>
          </p:nvPr>
        </p:nvSpPr>
        <p:spPr>
          <a:xfrm>
            <a:off x="2751969" y="1274159"/>
            <a:ext cx="2561213"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latin typeface="Lora" pitchFamily="2" charset="0"/>
              </a:rPr>
              <a:t> Prophet</a:t>
            </a:r>
            <a:endParaRPr dirty="0">
              <a:latin typeface="Lora" pitchFamily="2" charset="0"/>
            </a:endParaRPr>
          </a:p>
        </p:txBody>
      </p:sp>
      <p:sp>
        <p:nvSpPr>
          <p:cNvPr id="881" name="Google Shape;881;p77"/>
          <p:cNvSpPr/>
          <p:nvPr/>
        </p:nvSpPr>
        <p:spPr>
          <a:xfrm rot="-9330580">
            <a:off x="7388152" y="-283767"/>
            <a:ext cx="3110177" cy="2046481"/>
          </a:xfrm>
          <a:custGeom>
            <a:avLst/>
            <a:gdLst/>
            <a:ahLst/>
            <a:cxnLst/>
            <a:rect l="l" t="t" r="r" b="b"/>
            <a:pathLst>
              <a:path w="46973" h="30908" extrusionOk="0">
                <a:moveTo>
                  <a:pt x="29286" y="88"/>
                </a:moveTo>
                <a:lnTo>
                  <a:pt x="46797" y="6480"/>
                </a:lnTo>
                <a:lnTo>
                  <a:pt x="14664" y="30820"/>
                </a:lnTo>
                <a:lnTo>
                  <a:pt x="176" y="26792"/>
                </a:lnTo>
                <a:lnTo>
                  <a:pt x="19305" y="15585"/>
                </a:lnTo>
                <a:cubicBezTo>
                  <a:pt x="19350" y="15585"/>
                  <a:pt x="19350" y="15540"/>
                  <a:pt x="19350" y="15540"/>
                </a:cubicBezTo>
                <a:lnTo>
                  <a:pt x="19350" y="88"/>
                </a:lnTo>
                <a:close/>
                <a:moveTo>
                  <a:pt x="19305" y="1"/>
                </a:moveTo>
                <a:cubicBezTo>
                  <a:pt x="19263" y="1"/>
                  <a:pt x="19217" y="1"/>
                  <a:pt x="19217" y="43"/>
                </a:cubicBezTo>
                <a:lnTo>
                  <a:pt x="19217" y="15498"/>
                </a:lnTo>
                <a:lnTo>
                  <a:pt x="1" y="26792"/>
                </a:lnTo>
                <a:lnTo>
                  <a:pt x="1" y="26834"/>
                </a:lnTo>
                <a:cubicBezTo>
                  <a:pt x="1" y="26880"/>
                  <a:pt x="1" y="26880"/>
                  <a:pt x="43" y="26880"/>
                </a:cubicBezTo>
                <a:lnTo>
                  <a:pt x="14664" y="30907"/>
                </a:lnTo>
                <a:lnTo>
                  <a:pt x="14710" y="30907"/>
                </a:lnTo>
                <a:lnTo>
                  <a:pt x="46930" y="6522"/>
                </a:lnTo>
                <a:cubicBezTo>
                  <a:pt x="46972" y="6522"/>
                  <a:pt x="46972" y="6480"/>
                  <a:pt x="46972" y="6480"/>
                </a:cubicBezTo>
                <a:cubicBezTo>
                  <a:pt x="46972" y="6434"/>
                  <a:pt x="46930" y="6434"/>
                  <a:pt x="46930" y="6434"/>
                </a:cubicBezTo>
                <a:lnTo>
                  <a:pt x="29332" y="1"/>
                </a:ln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82" name="Google Shape;882;p77"/>
          <p:cNvSpPr/>
          <p:nvPr/>
        </p:nvSpPr>
        <p:spPr>
          <a:xfrm rot="974583">
            <a:off x="6402387" y="-577441"/>
            <a:ext cx="2243004" cy="2241645"/>
          </a:xfrm>
          <a:custGeom>
            <a:avLst/>
            <a:gdLst/>
            <a:ahLst/>
            <a:cxnLst/>
            <a:rect l="l" t="t" r="r" b="b"/>
            <a:pathLst>
              <a:path w="37955" h="37932" extrusionOk="0">
                <a:moveTo>
                  <a:pt x="12126" y="150"/>
                </a:moveTo>
                <a:lnTo>
                  <a:pt x="37779" y="12145"/>
                </a:lnTo>
                <a:lnTo>
                  <a:pt x="25830" y="37798"/>
                </a:lnTo>
                <a:lnTo>
                  <a:pt x="131" y="25803"/>
                </a:lnTo>
                <a:lnTo>
                  <a:pt x="12126" y="150"/>
                </a:lnTo>
                <a:close/>
                <a:moveTo>
                  <a:pt x="12094" y="0"/>
                </a:moveTo>
                <a:cubicBezTo>
                  <a:pt x="12078" y="0"/>
                  <a:pt x="12068" y="21"/>
                  <a:pt x="12038" y="21"/>
                </a:cubicBezTo>
                <a:lnTo>
                  <a:pt x="1" y="25803"/>
                </a:lnTo>
                <a:lnTo>
                  <a:pt x="1" y="25849"/>
                </a:lnTo>
                <a:lnTo>
                  <a:pt x="43" y="25891"/>
                </a:lnTo>
                <a:lnTo>
                  <a:pt x="25830" y="37931"/>
                </a:lnTo>
                <a:cubicBezTo>
                  <a:pt x="25872" y="37931"/>
                  <a:pt x="25872" y="37931"/>
                  <a:pt x="25872" y="37886"/>
                </a:cubicBezTo>
                <a:lnTo>
                  <a:pt x="37912" y="12103"/>
                </a:lnTo>
                <a:cubicBezTo>
                  <a:pt x="37954" y="12103"/>
                  <a:pt x="37954" y="12103"/>
                  <a:pt x="37912" y="12057"/>
                </a:cubicBezTo>
                <a:lnTo>
                  <a:pt x="12126" y="21"/>
                </a:lnTo>
                <a:cubicBezTo>
                  <a:pt x="12112" y="5"/>
                  <a:pt x="12102" y="0"/>
                  <a:pt x="12094"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nvGrpSpPr>
          <p:cNvPr id="883" name="Google Shape;883;p77"/>
          <p:cNvGrpSpPr/>
          <p:nvPr/>
        </p:nvGrpSpPr>
        <p:grpSpPr>
          <a:xfrm>
            <a:off x="6557380" y="-671811"/>
            <a:ext cx="1662474" cy="2039673"/>
            <a:chOff x="2306600" y="3116600"/>
            <a:chExt cx="390775" cy="568075"/>
          </a:xfrm>
        </p:grpSpPr>
        <p:sp>
          <p:nvSpPr>
            <p:cNvPr id="884" name="Google Shape;884;p77"/>
            <p:cNvSpPr/>
            <p:nvPr/>
          </p:nvSpPr>
          <p:spPr>
            <a:xfrm>
              <a:off x="2306600" y="3116600"/>
              <a:ext cx="390775" cy="568075"/>
            </a:xfrm>
            <a:custGeom>
              <a:avLst/>
              <a:gdLst/>
              <a:ahLst/>
              <a:cxnLst/>
              <a:rect l="l" t="t" r="r" b="b"/>
              <a:pathLst>
                <a:path w="15631" h="22723" extrusionOk="0">
                  <a:moveTo>
                    <a:pt x="15585" y="0"/>
                  </a:moveTo>
                  <a:lnTo>
                    <a:pt x="15543" y="46"/>
                  </a:lnTo>
                  <a:lnTo>
                    <a:pt x="10552" y="16898"/>
                  </a:lnTo>
                  <a:lnTo>
                    <a:pt x="46" y="22589"/>
                  </a:lnTo>
                  <a:cubicBezTo>
                    <a:pt x="0" y="22635"/>
                    <a:pt x="0" y="22635"/>
                    <a:pt x="0" y="22677"/>
                  </a:cubicBezTo>
                  <a:cubicBezTo>
                    <a:pt x="0" y="22722"/>
                    <a:pt x="46" y="22722"/>
                    <a:pt x="46" y="22722"/>
                  </a:cubicBezTo>
                  <a:lnTo>
                    <a:pt x="88" y="22722"/>
                  </a:lnTo>
                  <a:lnTo>
                    <a:pt x="10640" y="16986"/>
                  </a:lnTo>
                  <a:cubicBezTo>
                    <a:pt x="10640" y="16986"/>
                    <a:pt x="10640" y="16944"/>
                    <a:pt x="10682" y="16944"/>
                  </a:cubicBezTo>
                  <a:lnTo>
                    <a:pt x="15630" y="88"/>
                  </a:lnTo>
                  <a:cubicBezTo>
                    <a:pt x="15630" y="46"/>
                    <a:pt x="15630" y="46"/>
                    <a:pt x="15585"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85" name="Google Shape;885;p77"/>
            <p:cNvSpPr/>
            <p:nvPr/>
          </p:nvSpPr>
          <p:spPr>
            <a:xfrm>
              <a:off x="2306600" y="3116875"/>
              <a:ext cx="390775" cy="567800"/>
            </a:xfrm>
            <a:custGeom>
              <a:avLst/>
              <a:gdLst/>
              <a:ahLst/>
              <a:cxnLst/>
              <a:rect l="l" t="t" r="r" b="b"/>
              <a:pathLst>
                <a:path w="15631" h="22712" extrusionOk="0">
                  <a:moveTo>
                    <a:pt x="15569" y="1"/>
                  </a:moveTo>
                  <a:cubicBezTo>
                    <a:pt x="15553" y="1"/>
                    <a:pt x="15543" y="12"/>
                    <a:pt x="15543" y="35"/>
                  </a:cubicBezTo>
                  <a:lnTo>
                    <a:pt x="0" y="22624"/>
                  </a:lnTo>
                  <a:cubicBezTo>
                    <a:pt x="0" y="22624"/>
                    <a:pt x="0" y="22666"/>
                    <a:pt x="46" y="22711"/>
                  </a:cubicBezTo>
                  <a:cubicBezTo>
                    <a:pt x="88" y="22711"/>
                    <a:pt x="88" y="22711"/>
                    <a:pt x="88" y="22666"/>
                  </a:cubicBezTo>
                  <a:lnTo>
                    <a:pt x="15630" y="122"/>
                  </a:lnTo>
                  <a:lnTo>
                    <a:pt x="15630" y="35"/>
                  </a:lnTo>
                  <a:cubicBezTo>
                    <a:pt x="15608" y="12"/>
                    <a:pt x="15586" y="1"/>
                    <a:pt x="15569" y="1"/>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sp>
        <p:nvSpPr>
          <p:cNvPr id="886" name="Google Shape;886;p77"/>
          <p:cNvSpPr/>
          <p:nvPr/>
        </p:nvSpPr>
        <p:spPr>
          <a:xfrm rot="-7556871">
            <a:off x="-597759" y="3660158"/>
            <a:ext cx="3110203" cy="2046498"/>
          </a:xfrm>
          <a:custGeom>
            <a:avLst/>
            <a:gdLst/>
            <a:ahLst/>
            <a:cxnLst/>
            <a:rect l="l" t="t" r="r" b="b"/>
            <a:pathLst>
              <a:path w="46973" h="30908" extrusionOk="0">
                <a:moveTo>
                  <a:pt x="29286" y="88"/>
                </a:moveTo>
                <a:lnTo>
                  <a:pt x="46797" y="6480"/>
                </a:lnTo>
                <a:lnTo>
                  <a:pt x="14664" y="30820"/>
                </a:lnTo>
                <a:lnTo>
                  <a:pt x="176" y="26792"/>
                </a:lnTo>
                <a:lnTo>
                  <a:pt x="19305" y="15585"/>
                </a:lnTo>
                <a:cubicBezTo>
                  <a:pt x="19350" y="15585"/>
                  <a:pt x="19350" y="15540"/>
                  <a:pt x="19350" y="15540"/>
                </a:cubicBezTo>
                <a:lnTo>
                  <a:pt x="19350" y="88"/>
                </a:lnTo>
                <a:close/>
                <a:moveTo>
                  <a:pt x="19305" y="1"/>
                </a:moveTo>
                <a:cubicBezTo>
                  <a:pt x="19263" y="1"/>
                  <a:pt x="19217" y="1"/>
                  <a:pt x="19217" y="43"/>
                </a:cubicBezTo>
                <a:lnTo>
                  <a:pt x="19217" y="15498"/>
                </a:lnTo>
                <a:lnTo>
                  <a:pt x="1" y="26792"/>
                </a:lnTo>
                <a:lnTo>
                  <a:pt x="1" y="26834"/>
                </a:lnTo>
                <a:cubicBezTo>
                  <a:pt x="1" y="26880"/>
                  <a:pt x="1" y="26880"/>
                  <a:pt x="43" y="26880"/>
                </a:cubicBezTo>
                <a:lnTo>
                  <a:pt x="14664" y="30907"/>
                </a:lnTo>
                <a:lnTo>
                  <a:pt x="14710" y="30907"/>
                </a:lnTo>
                <a:lnTo>
                  <a:pt x="46930" y="6522"/>
                </a:lnTo>
                <a:cubicBezTo>
                  <a:pt x="46972" y="6522"/>
                  <a:pt x="46972" y="6480"/>
                  <a:pt x="46972" y="6480"/>
                </a:cubicBezTo>
                <a:cubicBezTo>
                  <a:pt x="46972" y="6434"/>
                  <a:pt x="46930" y="6434"/>
                  <a:pt x="46930" y="6434"/>
                </a:cubicBezTo>
                <a:lnTo>
                  <a:pt x="29332" y="1"/>
                </a:ln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nvGrpSpPr>
          <p:cNvPr id="887" name="Google Shape;887;p77"/>
          <p:cNvGrpSpPr/>
          <p:nvPr/>
        </p:nvGrpSpPr>
        <p:grpSpPr>
          <a:xfrm rot="5400000">
            <a:off x="-101580" y="3158942"/>
            <a:ext cx="2133788" cy="2617917"/>
            <a:chOff x="2306600" y="3116600"/>
            <a:chExt cx="390775" cy="568075"/>
          </a:xfrm>
        </p:grpSpPr>
        <p:sp>
          <p:nvSpPr>
            <p:cNvPr id="888" name="Google Shape;888;p77"/>
            <p:cNvSpPr/>
            <p:nvPr/>
          </p:nvSpPr>
          <p:spPr>
            <a:xfrm>
              <a:off x="2306600" y="3116600"/>
              <a:ext cx="390775" cy="568075"/>
            </a:xfrm>
            <a:custGeom>
              <a:avLst/>
              <a:gdLst/>
              <a:ahLst/>
              <a:cxnLst/>
              <a:rect l="l" t="t" r="r" b="b"/>
              <a:pathLst>
                <a:path w="15631" h="22723" extrusionOk="0">
                  <a:moveTo>
                    <a:pt x="15585" y="0"/>
                  </a:moveTo>
                  <a:lnTo>
                    <a:pt x="15543" y="46"/>
                  </a:lnTo>
                  <a:lnTo>
                    <a:pt x="10552" y="16898"/>
                  </a:lnTo>
                  <a:lnTo>
                    <a:pt x="46" y="22589"/>
                  </a:lnTo>
                  <a:cubicBezTo>
                    <a:pt x="0" y="22635"/>
                    <a:pt x="0" y="22635"/>
                    <a:pt x="0" y="22677"/>
                  </a:cubicBezTo>
                  <a:cubicBezTo>
                    <a:pt x="0" y="22722"/>
                    <a:pt x="46" y="22722"/>
                    <a:pt x="46" y="22722"/>
                  </a:cubicBezTo>
                  <a:lnTo>
                    <a:pt x="88" y="22722"/>
                  </a:lnTo>
                  <a:lnTo>
                    <a:pt x="10640" y="16986"/>
                  </a:lnTo>
                  <a:cubicBezTo>
                    <a:pt x="10640" y="16986"/>
                    <a:pt x="10640" y="16944"/>
                    <a:pt x="10682" y="16944"/>
                  </a:cubicBezTo>
                  <a:lnTo>
                    <a:pt x="15630" y="88"/>
                  </a:lnTo>
                  <a:cubicBezTo>
                    <a:pt x="15630" y="46"/>
                    <a:pt x="15630" y="46"/>
                    <a:pt x="15585"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89" name="Google Shape;889;p77"/>
            <p:cNvSpPr/>
            <p:nvPr/>
          </p:nvSpPr>
          <p:spPr>
            <a:xfrm>
              <a:off x="2306600" y="3116875"/>
              <a:ext cx="390775" cy="567800"/>
            </a:xfrm>
            <a:custGeom>
              <a:avLst/>
              <a:gdLst/>
              <a:ahLst/>
              <a:cxnLst/>
              <a:rect l="l" t="t" r="r" b="b"/>
              <a:pathLst>
                <a:path w="15631" h="22712" extrusionOk="0">
                  <a:moveTo>
                    <a:pt x="15569" y="1"/>
                  </a:moveTo>
                  <a:cubicBezTo>
                    <a:pt x="15553" y="1"/>
                    <a:pt x="15543" y="12"/>
                    <a:pt x="15543" y="35"/>
                  </a:cubicBezTo>
                  <a:lnTo>
                    <a:pt x="0" y="22624"/>
                  </a:lnTo>
                  <a:cubicBezTo>
                    <a:pt x="0" y="22624"/>
                    <a:pt x="0" y="22666"/>
                    <a:pt x="46" y="22711"/>
                  </a:cubicBezTo>
                  <a:cubicBezTo>
                    <a:pt x="88" y="22711"/>
                    <a:pt x="88" y="22711"/>
                    <a:pt x="88" y="22666"/>
                  </a:cubicBezTo>
                  <a:lnTo>
                    <a:pt x="15630" y="122"/>
                  </a:lnTo>
                  <a:lnTo>
                    <a:pt x="15630" y="35"/>
                  </a:lnTo>
                  <a:cubicBezTo>
                    <a:pt x="15608" y="12"/>
                    <a:pt x="15586" y="1"/>
                    <a:pt x="15569" y="1"/>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pic>
        <p:nvPicPr>
          <p:cNvPr id="9" name="Picture 8">
            <a:extLst>
              <a:ext uri="{FF2B5EF4-FFF2-40B4-BE49-F238E27FC236}">
                <a16:creationId xmlns:a16="http://schemas.microsoft.com/office/drawing/2014/main" id="{319EDBCF-340C-E916-78C7-18067FA7DF4C}"/>
              </a:ext>
            </a:extLst>
          </p:cNvPr>
          <p:cNvPicPr>
            <a:picLocks noChangeAspect="1"/>
          </p:cNvPicPr>
          <p:nvPr/>
        </p:nvPicPr>
        <p:blipFill>
          <a:blip r:embed="rId3"/>
          <a:stretch>
            <a:fillRect/>
          </a:stretch>
        </p:blipFill>
        <p:spPr>
          <a:xfrm>
            <a:off x="333214" y="674176"/>
            <a:ext cx="5432156" cy="3812583"/>
          </a:xfrm>
          <a:prstGeom prst="rect">
            <a:avLst/>
          </a:prstGeom>
        </p:spPr>
      </p:pic>
      <p:sp>
        <p:nvSpPr>
          <p:cNvPr id="10" name="TextBox 9">
            <a:extLst>
              <a:ext uri="{FF2B5EF4-FFF2-40B4-BE49-F238E27FC236}">
                <a16:creationId xmlns:a16="http://schemas.microsoft.com/office/drawing/2014/main" id="{D7D764E0-FDC1-C8A8-D13E-65D2986CEBB2}"/>
              </a:ext>
            </a:extLst>
          </p:cNvPr>
          <p:cNvSpPr txBox="1"/>
          <p:nvPr/>
        </p:nvSpPr>
        <p:spPr>
          <a:xfrm>
            <a:off x="5827363" y="1317356"/>
            <a:ext cx="3068664" cy="2677656"/>
          </a:xfrm>
          <a:prstGeom prst="rect">
            <a:avLst/>
          </a:prstGeom>
          <a:noFill/>
        </p:spPr>
        <p:txBody>
          <a:bodyPr wrap="square" rtlCol="0">
            <a:spAutoFit/>
          </a:bodyPr>
          <a:lstStyle/>
          <a:p>
            <a:r>
              <a:rPr lang="en-US" dirty="0">
                <a:solidFill>
                  <a:srgbClr val="D0B259"/>
                </a:solidFill>
                <a:latin typeface="Lora" pitchFamily="2" charset="0"/>
              </a:rPr>
              <a:t>The graphs generated by Facebook Prophet show the historical trend and seasonality of Coca-Cola's stock price over time, as well as the forecasted trend and seasonality for future periods</a:t>
            </a:r>
            <a:r>
              <a:rPr lang="en-CA" dirty="0">
                <a:solidFill>
                  <a:srgbClr val="D0B259"/>
                </a:solidFill>
                <a:latin typeface="Lora" pitchFamily="2" charset="0"/>
              </a:rPr>
              <a:t>.</a:t>
            </a:r>
          </a:p>
          <a:p>
            <a:endParaRPr lang="en-CA" dirty="0">
              <a:solidFill>
                <a:srgbClr val="D0B259"/>
              </a:solidFill>
              <a:latin typeface="Lora" pitchFamily="2" charset="0"/>
            </a:endParaRPr>
          </a:p>
          <a:p>
            <a:r>
              <a:rPr lang="en-US" dirty="0">
                <a:solidFill>
                  <a:srgbClr val="D0B259"/>
                </a:solidFill>
                <a:latin typeface="Lora" pitchFamily="2" charset="0"/>
              </a:rPr>
              <a:t>The graph may include a shaded area representing the uncertainty interval of the forecasted values, indicating the range of possible outcomes for the forecast.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grpSp>
        <p:nvGrpSpPr>
          <p:cNvPr id="905" name="Google Shape;905;p79"/>
          <p:cNvGrpSpPr/>
          <p:nvPr/>
        </p:nvGrpSpPr>
        <p:grpSpPr>
          <a:xfrm>
            <a:off x="-127416" y="-87530"/>
            <a:ext cx="4821690" cy="2659280"/>
            <a:chOff x="1248486" y="738825"/>
            <a:chExt cx="6646939" cy="3665950"/>
          </a:xfrm>
        </p:grpSpPr>
        <p:sp>
          <p:nvSpPr>
            <p:cNvPr id="906" name="Google Shape;906;p79"/>
            <p:cNvSpPr/>
            <p:nvPr/>
          </p:nvSpPr>
          <p:spPr>
            <a:xfrm>
              <a:off x="1271525" y="759175"/>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07" name="Google Shape;907;p79"/>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sp>
        <p:nvSpPr>
          <p:cNvPr id="908" name="Google Shape;908;p79"/>
          <p:cNvSpPr txBox="1">
            <a:spLocks noGrp="1"/>
          </p:cNvSpPr>
          <p:nvPr>
            <p:ph type="subTitle" idx="1"/>
          </p:nvPr>
        </p:nvSpPr>
        <p:spPr>
          <a:xfrm>
            <a:off x="247338" y="1204576"/>
            <a:ext cx="4268041" cy="781500"/>
          </a:xfrm>
          <a:prstGeom prst="rect">
            <a:avLst/>
          </a:prstGeom>
        </p:spPr>
        <p:txBody>
          <a:bodyPr spcFirstLastPara="1" wrap="square" lIns="91425" tIns="91425" rIns="91425" bIns="91425" anchor="t" anchorCtr="0">
            <a:noAutofit/>
          </a:bodyPr>
          <a:lstStyle/>
          <a:p>
            <a:pPr marL="0" lvl="0" indent="0"/>
            <a:r>
              <a:rPr lang="en-US" sz="1200" dirty="0">
                <a:latin typeface="Lora" pitchFamily="2" charset="0"/>
              </a:rPr>
              <a:t>Monte Carlo simulations are particularly helpful in finance for option pricing, portfolio optimization, and risk management. They let financial analysts and investors test various hypotheses, gauge the likelihood of certain outcomes, and make better investment decisions.</a:t>
            </a:r>
            <a:endParaRPr sz="1200" dirty="0">
              <a:latin typeface="Lora" pitchFamily="2" charset="0"/>
            </a:endParaRPr>
          </a:p>
        </p:txBody>
      </p:sp>
      <p:sp>
        <p:nvSpPr>
          <p:cNvPr id="909" name="Google Shape;909;p79"/>
          <p:cNvSpPr txBox="1">
            <a:spLocks noGrp="1"/>
          </p:cNvSpPr>
          <p:nvPr>
            <p:ph type="title"/>
          </p:nvPr>
        </p:nvSpPr>
        <p:spPr>
          <a:xfrm>
            <a:off x="247338" y="309451"/>
            <a:ext cx="3719487" cy="78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Lora" pitchFamily="2" charset="0"/>
              </a:rPr>
              <a:t>Monte-Carlo Simulations</a:t>
            </a:r>
            <a:endParaRPr dirty="0">
              <a:latin typeface="Lora" pitchFamily="2" charset="0"/>
            </a:endParaRPr>
          </a:p>
        </p:txBody>
      </p:sp>
      <p:pic>
        <p:nvPicPr>
          <p:cNvPr id="3" name="Picture 2">
            <a:extLst>
              <a:ext uri="{FF2B5EF4-FFF2-40B4-BE49-F238E27FC236}">
                <a16:creationId xmlns:a16="http://schemas.microsoft.com/office/drawing/2014/main" id="{650EAD32-7A61-770D-E3DF-C4E3DFF1CD1A}"/>
              </a:ext>
            </a:extLst>
          </p:cNvPr>
          <p:cNvPicPr>
            <a:picLocks noChangeAspect="1"/>
          </p:cNvPicPr>
          <p:nvPr/>
        </p:nvPicPr>
        <p:blipFill>
          <a:blip r:embed="rId3"/>
          <a:stretch>
            <a:fillRect/>
          </a:stretch>
        </p:blipFill>
        <p:spPr>
          <a:xfrm>
            <a:off x="3966825" y="1986076"/>
            <a:ext cx="5134131" cy="308439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B223EBC-8072-44D5-5BC9-B4715E8C2E07}"/>
              </a:ext>
            </a:extLst>
          </p:cNvPr>
          <p:cNvSpPr txBox="1"/>
          <p:nvPr/>
        </p:nvSpPr>
        <p:spPr>
          <a:xfrm>
            <a:off x="228600" y="1329160"/>
            <a:ext cx="2915587" cy="2169825"/>
          </a:xfrm>
          <a:prstGeom prst="rect">
            <a:avLst/>
          </a:prstGeom>
          <a:noFill/>
        </p:spPr>
        <p:txBody>
          <a:bodyPr wrap="square" rtlCol="0">
            <a:spAutoFit/>
          </a:bodyPr>
          <a:lstStyle/>
          <a:p>
            <a:r>
              <a:rPr lang="en-US" sz="1100" dirty="0">
                <a:solidFill>
                  <a:srgbClr val="D0B259"/>
                </a:solidFill>
                <a:latin typeface="Lora" pitchFamily="2" charset="0"/>
              </a:rPr>
              <a:t>The predicted range of Coca Cola’s stock price between 50 to 70 at the 30th day is based on the results of Monte Carlo 100 simulations. </a:t>
            </a:r>
          </a:p>
          <a:p>
            <a:endParaRPr lang="en-US" sz="1100" dirty="0">
              <a:solidFill>
                <a:srgbClr val="D0B259"/>
              </a:solidFill>
              <a:latin typeface="Lora" pitchFamily="2" charset="0"/>
            </a:endParaRPr>
          </a:p>
          <a:p>
            <a:r>
              <a:rPr lang="en-US" sz="1100" dirty="0">
                <a:solidFill>
                  <a:srgbClr val="D0B259"/>
                </a:solidFill>
                <a:latin typeface="Lora" pitchFamily="2" charset="0"/>
              </a:rPr>
              <a:t>The range of 50 to 70 represents the minimum and maximum predicted values of the stock price at the 30th day, based on the 100 simulations. This means that there is a high likelihood that the stock price will fall within this range. </a:t>
            </a:r>
          </a:p>
          <a:p>
            <a:endParaRPr lang="en-CA" dirty="0"/>
          </a:p>
        </p:txBody>
      </p:sp>
      <p:pic>
        <p:nvPicPr>
          <p:cNvPr id="8" name="Picture 7">
            <a:extLst>
              <a:ext uri="{FF2B5EF4-FFF2-40B4-BE49-F238E27FC236}">
                <a16:creationId xmlns:a16="http://schemas.microsoft.com/office/drawing/2014/main" id="{74BF931B-67CD-0CC8-0DA3-8357513B1801}"/>
              </a:ext>
            </a:extLst>
          </p:cNvPr>
          <p:cNvPicPr>
            <a:picLocks noChangeAspect="1"/>
          </p:cNvPicPr>
          <p:nvPr/>
        </p:nvPicPr>
        <p:blipFill>
          <a:blip r:embed="rId2"/>
          <a:stretch>
            <a:fillRect/>
          </a:stretch>
        </p:blipFill>
        <p:spPr>
          <a:xfrm>
            <a:off x="3309079" y="1026764"/>
            <a:ext cx="5606321" cy="2975610"/>
          </a:xfrm>
          <a:prstGeom prst="rect">
            <a:avLst/>
          </a:prstGeom>
        </p:spPr>
      </p:pic>
    </p:spTree>
    <p:extLst>
      <p:ext uri="{BB962C8B-B14F-4D97-AF65-F5344CB8AC3E}">
        <p14:creationId xmlns:p14="http://schemas.microsoft.com/office/powerpoint/2010/main" val="16228900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4" name="Google Shape;854;p74"/>
          <p:cNvSpPr txBox="1">
            <a:spLocks noGrp="1"/>
          </p:cNvSpPr>
          <p:nvPr>
            <p:ph type="subTitle" idx="1"/>
          </p:nvPr>
        </p:nvSpPr>
        <p:spPr>
          <a:xfrm>
            <a:off x="1131176" y="930166"/>
            <a:ext cx="6881647" cy="3641834"/>
          </a:xfrm>
          <a:prstGeom prst="rect">
            <a:avLst/>
          </a:prstGeom>
        </p:spPr>
        <p:txBody>
          <a:bodyPr spcFirstLastPara="1" wrap="square" lIns="91425" tIns="91425" rIns="91425" bIns="91425" anchor="ctr" anchorCtr="0">
            <a:noAutofit/>
          </a:bodyPr>
          <a:lstStyle/>
          <a:p>
            <a:pPr algn="l"/>
            <a:r>
              <a:rPr lang="en-IN" sz="1400" dirty="0">
                <a:latin typeface="Lora" pitchFamily="2" charset="0"/>
              </a:rPr>
              <a:t> The current ratio of 1.15 and quick ratio of 0.93 indicate that the company has enough current assets to cover its current liabilities, and the cash ratio of 0.59 suggests that the company has enough cash and cash equivalents to pay off its short-term obligations.</a:t>
            </a:r>
          </a:p>
          <a:p>
            <a:pPr algn="l"/>
            <a:endParaRPr lang="en-IN" sz="1400" dirty="0">
              <a:latin typeface="Lora" pitchFamily="2" charset="0"/>
            </a:endParaRPr>
          </a:p>
          <a:p>
            <a:pPr algn="l"/>
            <a:endParaRPr lang="en-IN" sz="1400" dirty="0">
              <a:latin typeface="Lora" pitchFamily="2" charset="0"/>
            </a:endParaRPr>
          </a:p>
          <a:p>
            <a:pPr algn="l"/>
            <a:r>
              <a:rPr lang="en-IN" sz="1400" dirty="0">
                <a:latin typeface="Lora" pitchFamily="2" charset="0"/>
              </a:rPr>
              <a:t>The gross profit margin of 58.14% and operating profit margin of 28.02% are also healthy, indicating that the company is generating a good profit from its sales. Additionally, the return on assets (ROA) of 10.29% and return on equity (ROE) of 39.59% suggest that the company is effectively using its assets and equity to generate profits for its shareholders</a:t>
            </a:r>
            <a:r>
              <a:rPr lang="en-IN" dirty="0">
                <a:latin typeface="Lora" pitchFamily="2" charset="0"/>
              </a:rPr>
              <a:t>.</a:t>
            </a:r>
          </a:p>
          <a:p>
            <a:pPr algn="l"/>
            <a:endParaRPr lang="en-IN" sz="1400" dirty="0">
              <a:latin typeface="Lora" pitchFamily="2" charset="0"/>
            </a:endParaRPr>
          </a:p>
          <a:p>
            <a:pPr algn="l"/>
            <a:r>
              <a:rPr lang="en-IN" dirty="0">
                <a:latin typeface="Lora" pitchFamily="2" charset="0"/>
              </a:rPr>
              <a:t> </a:t>
            </a:r>
          </a:p>
          <a:p>
            <a:pPr marL="0" lvl="0" indent="0" algn="l" rtl="0">
              <a:spcBef>
                <a:spcPts val="0"/>
              </a:spcBef>
              <a:spcAft>
                <a:spcPts val="0"/>
              </a:spcAft>
              <a:buNone/>
            </a:pPr>
            <a:endParaRPr dirty="0">
              <a:latin typeface="Lora" pitchFamily="2" charset="0"/>
            </a:endParaRPr>
          </a:p>
        </p:txBody>
      </p:sp>
      <p:sp>
        <p:nvSpPr>
          <p:cNvPr id="2" name="TextBox 1">
            <a:extLst>
              <a:ext uri="{FF2B5EF4-FFF2-40B4-BE49-F238E27FC236}">
                <a16:creationId xmlns:a16="http://schemas.microsoft.com/office/drawing/2014/main" id="{EBAB7A4A-294A-8F60-21CC-97B04314C426}"/>
              </a:ext>
            </a:extLst>
          </p:cNvPr>
          <p:cNvSpPr txBox="1"/>
          <p:nvPr/>
        </p:nvSpPr>
        <p:spPr>
          <a:xfrm>
            <a:off x="3057993" y="209862"/>
            <a:ext cx="3312826" cy="461665"/>
          </a:xfrm>
          <a:prstGeom prst="rect">
            <a:avLst/>
          </a:prstGeom>
          <a:noFill/>
        </p:spPr>
        <p:txBody>
          <a:bodyPr wrap="square" rtlCol="0">
            <a:spAutoFit/>
          </a:bodyPr>
          <a:lstStyle/>
          <a:p>
            <a:r>
              <a:rPr lang="en" sz="2400" dirty="0">
                <a:solidFill>
                  <a:srgbClr val="DCAE52"/>
                </a:solidFill>
                <a:latin typeface="Lora" pitchFamily="2" charset="0"/>
                <a:sym typeface="Abel"/>
              </a:rPr>
              <a:t>RATIO ANALYSIS</a:t>
            </a:r>
            <a:endParaRPr lang="en-CA"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54"/>
                                        </p:tgtEl>
                                        <p:attrNameLst>
                                          <p:attrName>style.visibility</p:attrName>
                                        </p:attrNameLst>
                                      </p:cBhvr>
                                      <p:to>
                                        <p:strVal val="visible"/>
                                      </p:to>
                                    </p:set>
                                    <p:animEffect transition="in" filter="fade">
                                      <p:cBhvr>
                                        <p:cTn id="7" dur="1000"/>
                                        <p:tgtEl>
                                          <p:spTgt spid="8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60" name="Google Shape;860;p75"/>
          <p:cNvSpPr txBox="1">
            <a:spLocks noGrp="1"/>
          </p:cNvSpPr>
          <p:nvPr>
            <p:ph type="subTitle" idx="1"/>
          </p:nvPr>
        </p:nvSpPr>
        <p:spPr>
          <a:xfrm>
            <a:off x="488731" y="1142999"/>
            <a:ext cx="4956973" cy="3302876"/>
          </a:xfrm>
          <a:prstGeom prst="rect">
            <a:avLst/>
          </a:prstGeom>
        </p:spPr>
        <p:txBody>
          <a:bodyPr spcFirstLastPara="1" wrap="square" lIns="91425" tIns="91425" rIns="91425" bIns="91425" anchor="ctr" anchorCtr="0">
            <a:noAutofit/>
          </a:bodyPr>
          <a:lstStyle/>
          <a:p>
            <a:r>
              <a:rPr lang="en-IN" sz="1400" dirty="0">
                <a:latin typeface="Lora" pitchFamily="2" charset="0"/>
              </a:rPr>
              <a:t>The inventory turnover ratio of 4.7 and accounts receivable turnover ratio of 12.3 also indicate that the company is efficiently managing its inventory and collecting payments from its customers.</a:t>
            </a:r>
          </a:p>
          <a:p>
            <a:r>
              <a:rPr lang="en-IN" sz="1400" dirty="0">
                <a:latin typeface="Lora" pitchFamily="2" charset="0"/>
              </a:rPr>
              <a:t>The debt to equity ratio of 1.62 suggests that the company has more debt than equity, which may increase financial risk. However, the solvency ratio of 16.14% indicates that the company has enough assets to cover its liabilities.</a:t>
            </a:r>
          </a:p>
          <a:p>
            <a:r>
              <a:rPr lang="en-IN" sz="1400" dirty="0">
                <a:latin typeface="Lora" pitchFamily="2" charset="0"/>
              </a:rPr>
              <a:t>The current price-to-earnings (P/E) ratio of 28.2 suggests that the stock may be slightly overvalued compared to its earnings per share (EPS) of 2.20.</a:t>
            </a:r>
          </a:p>
          <a:p>
            <a:endParaRPr lang="en-IN" sz="1400" dirty="0">
              <a:latin typeface="Lora" pitchFamily="2" charset="0"/>
            </a:endParaRPr>
          </a:p>
          <a:p>
            <a:pPr marL="0" lvl="0" indent="0" algn="l" rtl="0">
              <a:spcBef>
                <a:spcPts val="0"/>
              </a:spcBef>
              <a:spcAft>
                <a:spcPts val="0"/>
              </a:spcAft>
              <a:buNone/>
            </a:pPr>
            <a:endParaRPr dirty="0">
              <a:latin typeface="Lora" pitchFamily="2" charset="0"/>
            </a:endParaRPr>
          </a:p>
        </p:txBody>
      </p:sp>
    </p:spTree>
    <p:extLst>
      <p:ext uri="{BB962C8B-B14F-4D97-AF65-F5344CB8AC3E}">
        <p14:creationId xmlns:p14="http://schemas.microsoft.com/office/powerpoint/2010/main" val="1253584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860"/>
                                        </p:tgtEl>
                                        <p:attrNameLst>
                                          <p:attrName>style.visibility</p:attrName>
                                        </p:attrNameLst>
                                      </p:cBhvr>
                                      <p:to>
                                        <p:strVal val="visible"/>
                                      </p:to>
                                    </p:set>
                                    <p:anim calcmode="lin" valueType="num">
                                      <p:cBhvr additive="base">
                                        <p:cTn id="7" dur="1000"/>
                                        <p:tgtEl>
                                          <p:spTgt spid="86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61"/>
        <p:cNvGrpSpPr/>
        <p:nvPr/>
      </p:nvGrpSpPr>
      <p:grpSpPr>
        <a:xfrm>
          <a:off x="0" y="0"/>
          <a:ext cx="0" cy="0"/>
          <a:chOff x="0" y="0"/>
          <a:chExt cx="0" cy="0"/>
        </a:xfrm>
      </p:grpSpPr>
      <p:sp>
        <p:nvSpPr>
          <p:cNvPr id="2262" name="Google Shape;2262;p125"/>
          <p:cNvSpPr txBox="1">
            <a:spLocks noGrp="1"/>
          </p:cNvSpPr>
          <p:nvPr>
            <p:ph type="title"/>
          </p:nvPr>
        </p:nvSpPr>
        <p:spPr>
          <a:xfrm>
            <a:off x="1657340" y="347911"/>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INFERENCE</a:t>
            </a:r>
            <a:endParaRPr dirty="0"/>
          </a:p>
        </p:txBody>
      </p:sp>
      <p:grpSp>
        <p:nvGrpSpPr>
          <p:cNvPr id="2263" name="Google Shape;2263;p125"/>
          <p:cNvGrpSpPr/>
          <p:nvPr/>
        </p:nvGrpSpPr>
        <p:grpSpPr>
          <a:xfrm>
            <a:off x="857835" y="1541870"/>
            <a:ext cx="2354595" cy="2276706"/>
            <a:chOff x="1130829" y="1642482"/>
            <a:chExt cx="2180584" cy="2108452"/>
          </a:xfrm>
        </p:grpSpPr>
        <p:sp>
          <p:nvSpPr>
            <p:cNvPr id="2264" name="Google Shape;2264;p125"/>
            <p:cNvSpPr/>
            <p:nvPr/>
          </p:nvSpPr>
          <p:spPr>
            <a:xfrm rot="9285462" flipH="1">
              <a:off x="1372344" y="1856952"/>
              <a:ext cx="1325950" cy="142958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25"/>
            <p:cNvSpPr/>
            <p:nvPr/>
          </p:nvSpPr>
          <p:spPr>
            <a:xfrm rot="9285462" flipH="1">
              <a:off x="1744813" y="1896298"/>
              <a:ext cx="1292958" cy="156770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25"/>
            <p:cNvSpPr/>
            <p:nvPr/>
          </p:nvSpPr>
          <p:spPr>
            <a:xfrm rot="9285462" flipH="1">
              <a:off x="1553610" y="1938143"/>
              <a:ext cx="1494610" cy="156901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125"/>
          <p:cNvGrpSpPr/>
          <p:nvPr/>
        </p:nvGrpSpPr>
        <p:grpSpPr>
          <a:xfrm>
            <a:off x="3432302" y="1422441"/>
            <a:ext cx="2282642" cy="2515563"/>
            <a:chOff x="3515036" y="1515319"/>
            <a:chExt cx="2113949" cy="2329657"/>
          </a:xfrm>
        </p:grpSpPr>
        <p:sp>
          <p:nvSpPr>
            <p:cNvPr id="2268" name="Google Shape;2268;p125"/>
            <p:cNvSpPr/>
            <p:nvPr/>
          </p:nvSpPr>
          <p:spPr>
            <a:xfrm rot="9285462" flipH="1">
              <a:off x="3778229" y="2032185"/>
              <a:ext cx="1494610" cy="156901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25"/>
            <p:cNvSpPr/>
            <p:nvPr/>
          </p:nvSpPr>
          <p:spPr>
            <a:xfrm rot="9369805" flipH="1">
              <a:off x="3925503" y="1955866"/>
              <a:ext cx="1313712" cy="141639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25"/>
            <p:cNvSpPr/>
            <p:nvPr/>
          </p:nvSpPr>
          <p:spPr>
            <a:xfrm rot="9369805" flipH="1">
              <a:off x="4088740" y="1707924"/>
              <a:ext cx="1281025" cy="155324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1" name="Google Shape;2271;p125"/>
          <p:cNvGrpSpPr/>
          <p:nvPr/>
        </p:nvGrpSpPr>
        <p:grpSpPr>
          <a:xfrm>
            <a:off x="6067399" y="1569881"/>
            <a:ext cx="2182271" cy="2220680"/>
            <a:chOff x="5955393" y="1570942"/>
            <a:chExt cx="2020995" cy="2056566"/>
          </a:xfrm>
        </p:grpSpPr>
        <p:sp>
          <p:nvSpPr>
            <p:cNvPr id="2272" name="Google Shape;2272;p125"/>
            <p:cNvSpPr/>
            <p:nvPr/>
          </p:nvSpPr>
          <p:spPr>
            <a:xfrm rot="-10630682" flipH="1">
              <a:off x="6230360" y="1951797"/>
              <a:ext cx="1326040" cy="142968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25"/>
            <p:cNvSpPr/>
            <p:nvPr/>
          </p:nvSpPr>
          <p:spPr>
            <a:xfrm flipH="1">
              <a:off x="6518691" y="1939396"/>
              <a:ext cx="1292915" cy="156765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25"/>
            <p:cNvSpPr/>
            <p:nvPr/>
          </p:nvSpPr>
          <p:spPr>
            <a:xfrm rot="9285462" flipH="1">
              <a:off x="6218585" y="1814718"/>
              <a:ext cx="1494610" cy="156901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A5EFFF14-7B01-8E94-04F1-3FB990F36AB3}"/>
              </a:ext>
            </a:extLst>
          </p:cNvPr>
          <p:cNvSpPr txBox="1"/>
          <p:nvPr/>
        </p:nvSpPr>
        <p:spPr>
          <a:xfrm>
            <a:off x="894330" y="961919"/>
            <a:ext cx="7059642" cy="4346190"/>
          </a:xfrm>
          <a:prstGeom prst="rect">
            <a:avLst/>
          </a:prstGeom>
          <a:noFill/>
        </p:spPr>
        <p:txBody>
          <a:bodyPr wrap="square" rtlCol="0">
            <a:spAutoFit/>
          </a:bodyPr>
          <a:lstStyle/>
          <a:p>
            <a:pPr>
              <a:lnSpc>
                <a:spcPct val="107000"/>
              </a:lnSpc>
              <a:spcAft>
                <a:spcPts val="800"/>
              </a:spcAft>
            </a:pPr>
            <a:r>
              <a:rPr lang="en-IN" dirty="0">
                <a:solidFill>
                  <a:schemeClr val="bg1">
                    <a:lumMod val="95000"/>
                  </a:schemeClr>
                </a:solidFill>
                <a:latin typeface="Lora" pitchFamily="2" charset="0"/>
              </a:rPr>
              <a:t>The Coca-Cola firm is a parallel business with light and heavy assets in terms of financial strategy, and this has an impact on how the firm will operate going forward.</a:t>
            </a:r>
          </a:p>
          <a:p>
            <a:pPr>
              <a:lnSpc>
                <a:spcPct val="107000"/>
              </a:lnSpc>
              <a:spcAft>
                <a:spcPts val="800"/>
              </a:spcAft>
            </a:pPr>
            <a:r>
              <a:rPr lang="en-IN" dirty="0">
                <a:solidFill>
                  <a:schemeClr val="bg1">
                    <a:lumMod val="95000"/>
                  </a:schemeClr>
                </a:solidFill>
                <a:latin typeface="Lora" pitchFamily="2" charset="0"/>
              </a:rPr>
              <a:t>However, in recent years, people's awareness of the value of health and the emergence of health consciousness has increased. The beverage sector has seen significant trends in the use of zero sugar and reduced sugar. Additionally, people are developing a resistance to drinks with added sugar.</a:t>
            </a:r>
          </a:p>
          <a:p>
            <a:pPr>
              <a:lnSpc>
                <a:spcPct val="107000"/>
              </a:lnSpc>
              <a:spcAft>
                <a:spcPts val="800"/>
              </a:spcAft>
            </a:pPr>
            <a:r>
              <a:rPr lang="en-IN" dirty="0">
                <a:solidFill>
                  <a:schemeClr val="bg1">
                    <a:lumMod val="95000"/>
                  </a:schemeClr>
                </a:solidFill>
                <a:latin typeface="Lora" pitchFamily="2" charset="0"/>
              </a:rPr>
              <a:t>Coca-Cola might attempt to improve its product line in the future by producing more sugar-free and low-sugar beverages and boosting its spending on environmental budgets and initiatives . By leveraging Coca-Cola's brand, a positive impact may be established that will be more beneficial to current business circumstances. By combining the conclusions, it can be said that Coca-Cola is both extremely successful and distinctive.</a:t>
            </a:r>
          </a:p>
          <a:p>
            <a:pPr>
              <a:lnSpc>
                <a:spcPct val="107000"/>
              </a:lnSpc>
              <a:spcAft>
                <a:spcPts val="800"/>
              </a:spcAft>
            </a:pPr>
            <a:endParaRPr lang="en-IN" dirty="0">
              <a:solidFill>
                <a:schemeClr val="bg1"/>
              </a:solidFill>
              <a:effectLst/>
              <a:latin typeface="Lora" pitchFamily="2" charset="0"/>
              <a:ea typeface="Calibri" panose="020F0502020204030204" pitchFamily="34" charset="0"/>
              <a:cs typeface="Times New Roman" panose="02020603050405020304" pitchFamily="18" charset="0"/>
            </a:endParaRPr>
          </a:p>
          <a:p>
            <a:pPr>
              <a:lnSpc>
                <a:spcPct val="107000"/>
              </a:lnSpc>
              <a:spcAft>
                <a:spcPts val="800"/>
              </a:spcAft>
            </a:pPr>
            <a:endParaRPr lang="en-IN" kern="100" dirty="0">
              <a:solidFill>
                <a:schemeClr val="bg1"/>
              </a:solidFill>
              <a:effectLst/>
              <a:latin typeface="Lora" pitchFamily="2" charset="0"/>
              <a:ea typeface="Calibri" panose="020F0502020204030204" pitchFamily="34" charset="0"/>
              <a:cs typeface="Times New Roman" panose="02020603050405020304" pitchFamily="18" charset="0"/>
            </a:endParaRP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1"/>
        <p:cNvGrpSpPr/>
        <p:nvPr/>
      </p:nvGrpSpPr>
      <p:grpSpPr>
        <a:xfrm>
          <a:off x="0" y="0"/>
          <a:ext cx="0" cy="0"/>
          <a:chOff x="0" y="0"/>
          <a:chExt cx="0" cy="0"/>
        </a:xfrm>
      </p:grpSpPr>
      <p:grpSp>
        <p:nvGrpSpPr>
          <p:cNvPr id="2263" name="Google Shape;2263;p125"/>
          <p:cNvGrpSpPr/>
          <p:nvPr/>
        </p:nvGrpSpPr>
        <p:grpSpPr>
          <a:xfrm>
            <a:off x="857835" y="1541870"/>
            <a:ext cx="2354595" cy="2276706"/>
            <a:chOff x="1130829" y="1642482"/>
            <a:chExt cx="2180584" cy="2108452"/>
          </a:xfrm>
        </p:grpSpPr>
        <p:sp>
          <p:nvSpPr>
            <p:cNvPr id="2264" name="Google Shape;2264;p125"/>
            <p:cNvSpPr/>
            <p:nvPr/>
          </p:nvSpPr>
          <p:spPr>
            <a:xfrm rot="9285462" flipH="1">
              <a:off x="1372344" y="1856952"/>
              <a:ext cx="1325950" cy="142958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25"/>
            <p:cNvSpPr/>
            <p:nvPr/>
          </p:nvSpPr>
          <p:spPr>
            <a:xfrm rot="9285462" flipH="1">
              <a:off x="1744813" y="1896298"/>
              <a:ext cx="1292958" cy="156770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25"/>
            <p:cNvSpPr/>
            <p:nvPr/>
          </p:nvSpPr>
          <p:spPr>
            <a:xfrm rot="9285462" flipH="1">
              <a:off x="1553610" y="1938143"/>
              <a:ext cx="1494610" cy="156901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125"/>
          <p:cNvGrpSpPr/>
          <p:nvPr/>
        </p:nvGrpSpPr>
        <p:grpSpPr>
          <a:xfrm>
            <a:off x="3432302" y="1422441"/>
            <a:ext cx="2282642" cy="2515563"/>
            <a:chOff x="3515036" y="1515319"/>
            <a:chExt cx="2113949" cy="2329657"/>
          </a:xfrm>
        </p:grpSpPr>
        <p:sp>
          <p:nvSpPr>
            <p:cNvPr id="2268" name="Google Shape;2268;p125"/>
            <p:cNvSpPr/>
            <p:nvPr/>
          </p:nvSpPr>
          <p:spPr>
            <a:xfrm rot="9285462" flipH="1">
              <a:off x="3778229" y="2032185"/>
              <a:ext cx="1494610" cy="156901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25"/>
            <p:cNvSpPr/>
            <p:nvPr/>
          </p:nvSpPr>
          <p:spPr>
            <a:xfrm rot="9369805" flipH="1">
              <a:off x="3925503" y="1955866"/>
              <a:ext cx="1313712" cy="141639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25"/>
            <p:cNvSpPr/>
            <p:nvPr/>
          </p:nvSpPr>
          <p:spPr>
            <a:xfrm rot="9369805" flipH="1">
              <a:off x="4088740" y="1707924"/>
              <a:ext cx="1281025" cy="155324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1" name="Google Shape;2271;p125"/>
          <p:cNvGrpSpPr/>
          <p:nvPr/>
        </p:nvGrpSpPr>
        <p:grpSpPr>
          <a:xfrm>
            <a:off x="6067399" y="1569881"/>
            <a:ext cx="2182271" cy="2220680"/>
            <a:chOff x="5955393" y="1570942"/>
            <a:chExt cx="2020995" cy="2056566"/>
          </a:xfrm>
        </p:grpSpPr>
        <p:sp>
          <p:nvSpPr>
            <p:cNvPr id="2272" name="Google Shape;2272;p125"/>
            <p:cNvSpPr/>
            <p:nvPr/>
          </p:nvSpPr>
          <p:spPr>
            <a:xfrm rot="-10630682" flipH="1">
              <a:off x="6230360" y="1951797"/>
              <a:ext cx="1326040" cy="142968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25"/>
            <p:cNvSpPr/>
            <p:nvPr/>
          </p:nvSpPr>
          <p:spPr>
            <a:xfrm flipH="1">
              <a:off x="6518691" y="1939396"/>
              <a:ext cx="1292915" cy="156765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25"/>
            <p:cNvSpPr/>
            <p:nvPr/>
          </p:nvSpPr>
          <p:spPr>
            <a:xfrm rot="9285462" flipH="1">
              <a:off x="6218585" y="1814718"/>
              <a:ext cx="1494610" cy="156901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A5EFFF14-7B01-8E94-04F1-3FB990F36AB3}"/>
              </a:ext>
            </a:extLst>
          </p:cNvPr>
          <p:cNvSpPr txBox="1"/>
          <p:nvPr/>
        </p:nvSpPr>
        <p:spPr>
          <a:xfrm>
            <a:off x="857834" y="1249219"/>
            <a:ext cx="7301591" cy="3156890"/>
          </a:xfrm>
          <a:prstGeom prst="rect">
            <a:avLst/>
          </a:prstGeom>
          <a:noFill/>
        </p:spPr>
        <p:txBody>
          <a:bodyPr wrap="square" rtlCol="0">
            <a:spAutoFit/>
          </a:bodyPr>
          <a:lstStyle/>
          <a:p>
            <a:pPr>
              <a:lnSpc>
                <a:spcPct val="107000"/>
              </a:lnSpc>
              <a:spcAft>
                <a:spcPts val="800"/>
              </a:spcAft>
            </a:pPr>
            <a:r>
              <a:rPr lang="en-IN" dirty="0">
                <a:solidFill>
                  <a:schemeClr val="bg1">
                    <a:lumMod val="95000"/>
                  </a:schemeClr>
                </a:solidFill>
                <a:latin typeface="Lora" pitchFamily="2" charset="0"/>
              </a:rPr>
              <a:t>Combining the conclusions, it can be said that Coca-Cola is both extremely successful and distinctive.</a:t>
            </a:r>
          </a:p>
          <a:p>
            <a:pPr>
              <a:lnSpc>
                <a:spcPct val="107000"/>
              </a:lnSpc>
              <a:spcAft>
                <a:spcPts val="800"/>
              </a:spcAft>
            </a:pPr>
            <a:r>
              <a:rPr lang="en-IN" dirty="0">
                <a:solidFill>
                  <a:schemeClr val="bg1">
                    <a:lumMod val="95000"/>
                  </a:schemeClr>
                </a:solidFill>
                <a:latin typeface="Lora" pitchFamily="2" charset="0"/>
              </a:rPr>
              <a:t>Investing in Coca-Cola has the potential to generate bigger returns, but doing so also entails taking on a higher degree of risk, according to the different ratios and the findings of the CAPM and Monte Carlo simulations. However, over time, the company's sales, gross profit, and valuation have all steadily increased. As a result, it is clear from the financial analysis that Coca-Cola is a very strong firm with a lot of revenue</a:t>
            </a:r>
            <a:r>
              <a:rPr lang="en-IN" sz="1800" kern="100" dirty="0">
                <a:solidFill>
                  <a:schemeClr val="bg1">
                    <a:lumMod val="95000"/>
                  </a:schemeClr>
                </a:solidFill>
                <a:effectLst/>
                <a:latin typeface="Lora" pitchFamily="2" charset="0"/>
                <a:ea typeface="Calibri" panose="020F0502020204030204" pitchFamily="34" charset="0"/>
                <a:cs typeface="Times New Roman" panose="02020603050405020304" pitchFamily="18" charset="0"/>
              </a:rPr>
              <a:t>.</a:t>
            </a:r>
            <a:endParaRPr lang="en-IN" sz="1800" kern="100" dirty="0">
              <a:solidFill>
                <a:schemeClr val="bg1">
                  <a:lumMod val="9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dirty="0">
              <a:solidFill>
                <a:schemeClr val="bg1"/>
              </a:solidFill>
              <a:effectLst/>
              <a:latin typeface="Lora" pitchFamily="2" charset="0"/>
              <a:ea typeface="Calibri" panose="020F0502020204030204" pitchFamily="34" charset="0"/>
              <a:cs typeface="Times New Roman" panose="02020603050405020304" pitchFamily="18" charset="0"/>
            </a:endParaRPr>
          </a:p>
          <a:p>
            <a:pPr>
              <a:lnSpc>
                <a:spcPct val="107000"/>
              </a:lnSpc>
              <a:spcAft>
                <a:spcPts val="800"/>
              </a:spcAft>
            </a:pPr>
            <a:endParaRPr lang="en-IN" kern="100" dirty="0">
              <a:solidFill>
                <a:schemeClr val="bg1"/>
              </a:solidFill>
              <a:effectLst/>
              <a:latin typeface="Lora" pitchFamily="2" charset="0"/>
              <a:ea typeface="Calibri" panose="020F0502020204030204" pitchFamily="34" charset="0"/>
              <a:cs typeface="Times New Roman" panose="02020603050405020304" pitchFamily="18" charset="0"/>
            </a:endParaRPr>
          </a:p>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466032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61"/>
        <p:cNvGrpSpPr/>
        <p:nvPr/>
      </p:nvGrpSpPr>
      <p:grpSpPr>
        <a:xfrm>
          <a:off x="0" y="0"/>
          <a:ext cx="0" cy="0"/>
          <a:chOff x="0" y="0"/>
          <a:chExt cx="0" cy="0"/>
        </a:xfrm>
      </p:grpSpPr>
      <p:sp>
        <p:nvSpPr>
          <p:cNvPr id="2262" name="Google Shape;2262;p125"/>
          <p:cNvSpPr txBox="1">
            <a:spLocks noGrp="1"/>
          </p:cNvSpPr>
          <p:nvPr>
            <p:ph type="title"/>
          </p:nvPr>
        </p:nvSpPr>
        <p:spPr>
          <a:xfrm>
            <a:off x="1611771" y="1086924"/>
            <a:ext cx="5655029" cy="263869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grpSp>
        <p:nvGrpSpPr>
          <p:cNvPr id="2263" name="Google Shape;2263;p125"/>
          <p:cNvGrpSpPr/>
          <p:nvPr/>
        </p:nvGrpSpPr>
        <p:grpSpPr>
          <a:xfrm>
            <a:off x="857835" y="1541870"/>
            <a:ext cx="2354595" cy="2276706"/>
            <a:chOff x="1130829" y="1642482"/>
            <a:chExt cx="2180584" cy="2108452"/>
          </a:xfrm>
        </p:grpSpPr>
        <p:sp>
          <p:nvSpPr>
            <p:cNvPr id="2264" name="Google Shape;2264;p125"/>
            <p:cNvSpPr/>
            <p:nvPr/>
          </p:nvSpPr>
          <p:spPr>
            <a:xfrm rot="9285462" flipH="1">
              <a:off x="1372344" y="1856952"/>
              <a:ext cx="1325950" cy="142958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25"/>
            <p:cNvSpPr/>
            <p:nvPr/>
          </p:nvSpPr>
          <p:spPr>
            <a:xfrm rot="9285462" flipH="1">
              <a:off x="1744813" y="1896298"/>
              <a:ext cx="1292958" cy="156770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25"/>
            <p:cNvSpPr/>
            <p:nvPr/>
          </p:nvSpPr>
          <p:spPr>
            <a:xfrm rot="9285462" flipH="1">
              <a:off x="1553610" y="1938143"/>
              <a:ext cx="1494610" cy="156901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1" name="Google Shape;2271;p125"/>
          <p:cNvGrpSpPr/>
          <p:nvPr/>
        </p:nvGrpSpPr>
        <p:grpSpPr>
          <a:xfrm>
            <a:off x="6067399" y="1569881"/>
            <a:ext cx="2182271" cy="2220680"/>
            <a:chOff x="5955393" y="1570942"/>
            <a:chExt cx="2020995" cy="2056566"/>
          </a:xfrm>
        </p:grpSpPr>
        <p:sp>
          <p:nvSpPr>
            <p:cNvPr id="2272" name="Google Shape;2272;p125"/>
            <p:cNvSpPr/>
            <p:nvPr/>
          </p:nvSpPr>
          <p:spPr>
            <a:xfrm rot="-10630682" flipH="1">
              <a:off x="6230360" y="1951797"/>
              <a:ext cx="1326040" cy="142968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25"/>
            <p:cNvSpPr/>
            <p:nvPr/>
          </p:nvSpPr>
          <p:spPr>
            <a:xfrm flipH="1">
              <a:off x="6518691" y="1939396"/>
              <a:ext cx="1292915" cy="156765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25"/>
            <p:cNvSpPr/>
            <p:nvPr/>
          </p:nvSpPr>
          <p:spPr>
            <a:xfrm rot="9285462" flipH="1">
              <a:off x="6218585" y="1814718"/>
              <a:ext cx="1494610" cy="156901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3680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64"/>
          <p:cNvSpPr txBox="1">
            <a:spLocks noGrp="1"/>
          </p:cNvSpPr>
          <p:nvPr>
            <p:ph type="subTitle" idx="1"/>
          </p:nvPr>
        </p:nvSpPr>
        <p:spPr>
          <a:xfrm>
            <a:off x="1836548" y="915725"/>
            <a:ext cx="6479001" cy="3546300"/>
          </a:xfrm>
          <a:prstGeom prst="rect">
            <a:avLst/>
          </a:prstGeom>
        </p:spPr>
        <p:txBody>
          <a:bodyPr spcFirstLastPara="1" wrap="square" lIns="91425" tIns="91425" rIns="91425" bIns="91425" anchor="t" anchorCtr="0">
            <a:noAutofit/>
          </a:bodyPr>
          <a:lstStyle/>
          <a:p>
            <a:pPr>
              <a:lnSpc>
                <a:spcPct val="107000"/>
              </a:lnSpc>
              <a:spcAft>
                <a:spcPts val="800"/>
              </a:spcAft>
            </a:pPr>
            <a:r>
              <a:rPr lang="en-IN" sz="1200" kern="100" dirty="0">
                <a:effectLst/>
                <a:latin typeface="Lora" pitchFamily="2" charset="0"/>
                <a:ea typeface="Calibri" panose="020F0502020204030204" pitchFamily="34" charset="0"/>
                <a:cs typeface="Times New Roman" panose="02020603050405020304" pitchFamily="18" charset="0"/>
              </a:rPr>
              <a:t>Coca-Cola is one of the world's leading beverage companies, with a history dating back to 1886 when it was first invented by </a:t>
            </a:r>
            <a:r>
              <a:rPr lang="en-IN" sz="1200" kern="100" dirty="0" err="1">
                <a:effectLst/>
                <a:latin typeface="Lora" pitchFamily="2" charset="0"/>
                <a:ea typeface="Calibri" panose="020F0502020204030204" pitchFamily="34" charset="0"/>
                <a:cs typeface="Times New Roman" panose="02020603050405020304" pitchFamily="18" charset="0"/>
              </a:rPr>
              <a:t>Dr.</a:t>
            </a:r>
            <a:r>
              <a:rPr lang="en-IN" sz="1200" kern="100" dirty="0">
                <a:effectLst/>
                <a:latin typeface="Lora" pitchFamily="2" charset="0"/>
                <a:ea typeface="Calibri" panose="020F0502020204030204" pitchFamily="34" charset="0"/>
                <a:cs typeface="Times New Roman" panose="02020603050405020304" pitchFamily="18" charset="0"/>
              </a:rPr>
              <a:t> John S. Pemberton. Over the years, the company has expanded its product line to include a variety of non-alcoholic beverages, including sparkling drinks, juices, sports drinks, and teas.</a:t>
            </a:r>
          </a:p>
          <a:p>
            <a:pPr>
              <a:lnSpc>
                <a:spcPct val="107000"/>
              </a:lnSpc>
              <a:spcAft>
                <a:spcPts val="800"/>
              </a:spcAft>
            </a:pPr>
            <a:r>
              <a:rPr lang="en-IN" sz="1200" kern="100" dirty="0">
                <a:effectLst/>
                <a:latin typeface="Lora" pitchFamily="2" charset="0"/>
                <a:ea typeface="Calibri" panose="020F0502020204030204" pitchFamily="34" charset="0"/>
                <a:cs typeface="Times New Roman" panose="02020603050405020304" pitchFamily="18" charset="0"/>
              </a:rPr>
              <a:t>Coca-Cola has kept up its expansion and growth over the last 10 years. The business generated $33.01 billion in total sales and $7.38 billion in net profits in 2021. The company's present operations are concentrated on the creation of new goods, market expansion, and funding sustainability programmes.</a:t>
            </a:r>
          </a:p>
          <a:p>
            <a:pPr>
              <a:lnSpc>
                <a:spcPct val="107000"/>
              </a:lnSpc>
              <a:spcAft>
                <a:spcPts val="800"/>
              </a:spcAft>
            </a:pPr>
            <a:r>
              <a:rPr lang="en-IN" sz="1200" kern="100" dirty="0">
                <a:effectLst/>
                <a:latin typeface="Lora" pitchFamily="2" charset="0"/>
                <a:ea typeface="Calibri" panose="020F0502020204030204" pitchFamily="34" charset="0"/>
                <a:cs typeface="Times New Roman" panose="02020603050405020304" pitchFamily="18" charset="0"/>
              </a:rPr>
              <a:t>As of March 23, 2023, the stock price of Coca-Cola stands at around $55 per share, indicating a steady upward trajectory. In addition, the company's financial performance has been consistently strong, with a solid balance sheet and healthy revenue growth. Coca-Cola has also continued to innovate and expand its product portfolio to meet the evolving demands of consumers, such as introducing new flavours and investing in healthier beverage options</a:t>
            </a:r>
            <a:r>
              <a:rPr lang="en-IN" sz="1200" i="1" kern="100" dirty="0">
                <a:effectLst/>
                <a:latin typeface="Lora" pitchFamily="2" charset="0"/>
                <a:ea typeface="Calibri" panose="020F0502020204030204" pitchFamily="34" charset="0"/>
                <a:cs typeface="Times New Roman" panose="02020603050405020304" pitchFamily="18" charset="0"/>
              </a:rPr>
              <a:t>.</a:t>
            </a:r>
            <a:endParaRPr lang="en-IN" sz="1200" kern="100" dirty="0">
              <a:effectLst/>
              <a:latin typeface="Lora" pitchFamily="2" charset="0"/>
              <a:ea typeface="Calibri" panose="020F0502020204030204" pitchFamily="34" charset="0"/>
              <a:cs typeface="Times New Roman" panose="02020603050405020304" pitchFamily="18" charset="0"/>
            </a:endParaRPr>
          </a:p>
          <a:p>
            <a:pPr>
              <a:lnSpc>
                <a:spcPct val="107000"/>
              </a:lnSpc>
              <a:spcAft>
                <a:spcPts val="800"/>
              </a:spcAft>
            </a:pPr>
            <a:endParaRPr dirty="0">
              <a:latin typeface="Lora" pitchFamily="2" charset="0"/>
            </a:endParaRPr>
          </a:p>
          <a:p>
            <a:pPr marL="0" lvl="0" indent="0" algn="l" rtl="0">
              <a:spcBef>
                <a:spcPts val="1600"/>
              </a:spcBef>
              <a:spcAft>
                <a:spcPts val="0"/>
              </a:spcAft>
              <a:buNone/>
            </a:pPr>
            <a:endParaRPr dirty="0">
              <a:latin typeface="Lora" pitchFamily="2" charset="0"/>
            </a:endParaRPr>
          </a:p>
        </p:txBody>
      </p:sp>
      <p:sp>
        <p:nvSpPr>
          <p:cNvPr id="714" name="Google Shape;714;p64"/>
          <p:cNvSpPr txBox="1">
            <a:spLocks noGrp="1"/>
          </p:cNvSpPr>
          <p:nvPr>
            <p:ph type="title"/>
          </p:nvPr>
        </p:nvSpPr>
        <p:spPr>
          <a:xfrm>
            <a:off x="1895550" y="294325"/>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Lora" pitchFamily="2" charset="0"/>
              </a:rPr>
              <a:t>INTRODUCTION</a:t>
            </a:r>
            <a:endParaRPr dirty="0">
              <a:latin typeface="Lora" pitchFamily="2" charset="0"/>
            </a:endParaRPr>
          </a:p>
        </p:txBody>
      </p:sp>
      <p:pic>
        <p:nvPicPr>
          <p:cNvPr id="2" name="Picture 1">
            <a:extLst>
              <a:ext uri="{FF2B5EF4-FFF2-40B4-BE49-F238E27FC236}">
                <a16:creationId xmlns:a16="http://schemas.microsoft.com/office/drawing/2014/main" id="{BA1929B6-D5C7-DB2F-12B2-8BE6481DB9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624" y="161049"/>
            <a:ext cx="1645530" cy="482140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5C01F5-7A35-F4F5-1BF9-23BCC8B9F6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1107" y="1322291"/>
            <a:ext cx="329346" cy="353519"/>
          </a:xfrm>
          <a:prstGeom prst="rect">
            <a:avLst/>
          </a:prstGeom>
        </p:spPr>
      </p:pic>
      <p:sp>
        <p:nvSpPr>
          <p:cNvPr id="5" name="TextBox 4">
            <a:extLst>
              <a:ext uri="{FF2B5EF4-FFF2-40B4-BE49-F238E27FC236}">
                <a16:creationId xmlns:a16="http://schemas.microsoft.com/office/drawing/2014/main" id="{FFF7C241-1B11-BEA6-CE04-43669797D8A9}"/>
              </a:ext>
            </a:extLst>
          </p:cNvPr>
          <p:cNvSpPr txBox="1"/>
          <p:nvPr/>
        </p:nvSpPr>
        <p:spPr>
          <a:xfrm>
            <a:off x="740453" y="1244800"/>
            <a:ext cx="2867186" cy="707886"/>
          </a:xfrm>
          <a:prstGeom prst="rect">
            <a:avLst/>
          </a:prstGeom>
          <a:noFill/>
        </p:spPr>
        <p:txBody>
          <a:bodyPr wrap="square" rtlCol="0">
            <a:spAutoFit/>
          </a:bodyPr>
          <a:lstStyle/>
          <a:p>
            <a:r>
              <a:rPr lang="en-CA" sz="1200" b="0" i="0" dirty="0">
                <a:solidFill>
                  <a:srgbClr val="D1D5DB"/>
                </a:solidFill>
                <a:effectLst/>
                <a:latin typeface="Lora" pitchFamily="2" charset="0"/>
              </a:rPr>
              <a:t>Coca-Cola Zero: A zero-calorie version of Coca-Cola</a:t>
            </a:r>
            <a:r>
              <a:rPr lang="en-CA" b="0" i="0" dirty="0">
                <a:solidFill>
                  <a:srgbClr val="D1D5DB"/>
                </a:solidFill>
                <a:effectLst/>
                <a:latin typeface="Lora" pitchFamily="2" charset="0"/>
              </a:rPr>
              <a:t>.</a:t>
            </a:r>
          </a:p>
          <a:p>
            <a:endParaRPr lang="en-CA" dirty="0">
              <a:latin typeface="Lora" pitchFamily="2" charset="0"/>
            </a:endParaRPr>
          </a:p>
        </p:txBody>
      </p:sp>
      <p:pic>
        <p:nvPicPr>
          <p:cNvPr id="6" name="Picture 5" descr="A picture containing text, sign, beverage, soft drink&#10;&#10;Description automatically generated">
            <a:extLst>
              <a:ext uri="{FF2B5EF4-FFF2-40B4-BE49-F238E27FC236}">
                <a16:creationId xmlns:a16="http://schemas.microsoft.com/office/drawing/2014/main" id="{3B497D72-2212-7A59-317B-0F8EE4DCD2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1519" y="976195"/>
            <a:ext cx="598232" cy="1045709"/>
          </a:xfrm>
          <a:prstGeom prst="rect">
            <a:avLst/>
          </a:prstGeom>
        </p:spPr>
      </p:pic>
      <p:pic>
        <p:nvPicPr>
          <p:cNvPr id="7" name="Picture 6">
            <a:extLst>
              <a:ext uri="{FF2B5EF4-FFF2-40B4-BE49-F238E27FC236}">
                <a16:creationId xmlns:a16="http://schemas.microsoft.com/office/drawing/2014/main" id="{7BC7BF95-A324-EA90-E096-51926E5A33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1107" y="2926775"/>
            <a:ext cx="329346" cy="353519"/>
          </a:xfrm>
          <a:prstGeom prst="rect">
            <a:avLst/>
          </a:prstGeom>
        </p:spPr>
      </p:pic>
      <p:pic>
        <p:nvPicPr>
          <p:cNvPr id="2050" name="Picture 2" descr="diet coke clipart - Clip Art Library">
            <a:extLst>
              <a:ext uri="{FF2B5EF4-FFF2-40B4-BE49-F238E27FC236}">
                <a16:creationId xmlns:a16="http://schemas.microsoft.com/office/drawing/2014/main" id="{AC523A0C-E7BD-67EE-9D97-D19E537EFC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91519" y="2703383"/>
            <a:ext cx="566098" cy="104570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FB5CAD8-AE94-3B2E-1528-E28D08A818BE}"/>
              </a:ext>
            </a:extLst>
          </p:cNvPr>
          <p:cNvSpPr txBox="1"/>
          <p:nvPr/>
        </p:nvSpPr>
        <p:spPr>
          <a:xfrm>
            <a:off x="805912" y="2898427"/>
            <a:ext cx="2115519" cy="461665"/>
          </a:xfrm>
          <a:prstGeom prst="rect">
            <a:avLst/>
          </a:prstGeom>
          <a:noFill/>
        </p:spPr>
        <p:txBody>
          <a:bodyPr wrap="square" rtlCol="0">
            <a:spAutoFit/>
          </a:bodyPr>
          <a:lstStyle/>
          <a:p>
            <a:pPr algn="l"/>
            <a:r>
              <a:rPr lang="en-US" sz="1200" b="0" i="0" dirty="0">
                <a:solidFill>
                  <a:srgbClr val="D1D5DB"/>
                </a:solidFill>
                <a:effectLst/>
                <a:latin typeface="Lora" pitchFamily="2" charset="0"/>
              </a:rPr>
              <a:t>Diet Coke: A low-calorie version of Coca-Cola.</a:t>
            </a:r>
          </a:p>
        </p:txBody>
      </p:sp>
      <p:pic>
        <p:nvPicPr>
          <p:cNvPr id="9" name="Picture 8">
            <a:extLst>
              <a:ext uri="{FF2B5EF4-FFF2-40B4-BE49-F238E27FC236}">
                <a16:creationId xmlns:a16="http://schemas.microsoft.com/office/drawing/2014/main" id="{1EB31C07-0764-B099-635D-6792AB2DFB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98081" y="1260613"/>
            <a:ext cx="329346" cy="353519"/>
          </a:xfrm>
          <a:prstGeom prst="rect">
            <a:avLst/>
          </a:prstGeom>
        </p:spPr>
      </p:pic>
      <p:pic>
        <p:nvPicPr>
          <p:cNvPr id="10" name="Picture 9">
            <a:extLst>
              <a:ext uri="{FF2B5EF4-FFF2-40B4-BE49-F238E27FC236}">
                <a16:creationId xmlns:a16="http://schemas.microsoft.com/office/drawing/2014/main" id="{BCBA8F19-61C8-5A98-02A9-B314387E812B}"/>
              </a:ext>
            </a:extLst>
          </p:cNvPr>
          <p:cNvPicPr>
            <a:picLocks noChangeAspect="1"/>
          </p:cNvPicPr>
          <p:nvPr/>
        </p:nvPicPr>
        <p:blipFill>
          <a:blip r:embed="rId5"/>
          <a:stretch>
            <a:fillRect/>
          </a:stretch>
        </p:blipFill>
        <p:spPr>
          <a:xfrm>
            <a:off x="7706062" y="1022164"/>
            <a:ext cx="697485" cy="953770"/>
          </a:xfrm>
          <a:prstGeom prst="rect">
            <a:avLst/>
          </a:prstGeom>
        </p:spPr>
      </p:pic>
      <p:sp>
        <p:nvSpPr>
          <p:cNvPr id="11" name="TextBox 10">
            <a:extLst>
              <a:ext uri="{FF2B5EF4-FFF2-40B4-BE49-F238E27FC236}">
                <a16:creationId xmlns:a16="http://schemas.microsoft.com/office/drawing/2014/main" id="{A930B76E-BC14-B501-E292-189E090589CC}"/>
              </a:ext>
            </a:extLst>
          </p:cNvPr>
          <p:cNvSpPr txBox="1"/>
          <p:nvPr/>
        </p:nvSpPr>
        <p:spPr>
          <a:xfrm>
            <a:off x="5280841" y="1164064"/>
            <a:ext cx="2271807" cy="461665"/>
          </a:xfrm>
          <a:prstGeom prst="rect">
            <a:avLst/>
          </a:prstGeom>
          <a:noFill/>
        </p:spPr>
        <p:txBody>
          <a:bodyPr wrap="square" rtlCol="0">
            <a:spAutoFit/>
          </a:bodyPr>
          <a:lstStyle/>
          <a:p>
            <a:pPr algn="l"/>
            <a:r>
              <a:rPr lang="en-US" sz="1200" b="0" i="0" dirty="0">
                <a:solidFill>
                  <a:srgbClr val="D1D5DB"/>
                </a:solidFill>
                <a:effectLst/>
                <a:latin typeface="Lora" pitchFamily="2" charset="0"/>
              </a:rPr>
              <a:t>Sprite: A lemon-lime flavored carbonated soft drink.</a:t>
            </a:r>
          </a:p>
        </p:txBody>
      </p:sp>
      <p:pic>
        <p:nvPicPr>
          <p:cNvPr id="12" name="Picture 11">
            <a:extLst>
              <a:ext uri="{FF2B5EF4-FFF2-40B4-BE49-F238E27FC236}">
                <a16:creationId xmlns:a16="http://schemas.microsoft.com/office/drawing/2014/main" id="{A549ACCB-5FEC-0809-E9EF-EF18FAC39F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98081" y="2983277"/>
            <a:ext cx="329346" cy="353519"/>
          </a:xfrm>
          <a:prstGeom prst="rect">
            <a:avLst/>
          </a:prstGeom>
        </p:spPr>
      </p:pic>
      <p:pic>
        <p:nvPicPr>
          <p:cNvPr id="2054" name="Picture 6" descr="Costa Coffee Cup editorial stock image. Image of chain - 151477904">
            <a:extLst>
              <a:ext uri="{FF2B5EF4-FFF2-40B4-BE49-F238E27FC236}">
                <a16:creationId xmlns:a16="http://schemas.microsoft.com/office/drawing/2014/main" id="{2ED56636-4FD5-3D92-1259-5BF43456482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39420" y="2788912"/>
            <a:ext cx="630767" cy="96018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14A261BE-0AFE-B98F-C2B7-08A6E44B85BF}"/>
              </a:ext>
            </a:extLst>
          </p:cNvPr>
          <p:cNvSpPr txBox="1"/>
          <p:nvPr/>
        </p:nvSpPr>
        <p:spPr>
          <a:xfrm>
            <a:off x="5233706" y="2884458"/>
            <a:ext cx="2271807" cy="861774"/>
          </a:xfrm>
          <a:prstGeom prst="rect">
            <a:avLst/>
          </a:prstGeom>
          <a:noFill/>
        </p:spPr>
        <p:txBody>
          <a:bodyPr wrap="square" rtlCol="0">
            <a:spAutoFit/>
          </a:bodyPr>
          <a:lstStyle/>
          <a:p>
            <a:r>
              <a:rPr lang="en-US" sz="1200" b="0" i="0" dirty="0">
                <a:solidFill>
                  <a:srgbClr val="D1D5DB"/>
                </a:solidFill>
                <a:effectLst/>
                <a:latin typeface="Lora" pitchFamily="2" charset="0"/>
              </a:rPr>
              <a:t>Costa Coffee: A coffee shop chain that Coca-Cola acquired in 2018.</a:t>
            </a:r>
          </a:p>
          <a:p>
            <a:endParaRPr lang="en-CA" dirty="0">
              <a:latin typeface="Lora" pitchFamily="2" charset="0"/>
            </a:endParaRPr>
          </a:p>
        </p:txBody>
      </p:sp>
      <p:sp>
        <p:nvSpPr>
          <p:cNvPr id="14" name="TextBox 13">
            <a:extLst>
              <a:ext uri="{FF2B5EF4-FFF2-40B4-BE49-F238E27FC236}">
                <a16:creationId xmlns:a16="http://schemas.microsoft.com/office/drawing/2014/main" id="{A1614E4D-B007-652A-11D4-59CEB4300B1E}"/>
              </a:ext>
            </a:extLst>
          </p:cNvPr>
          <p:cNvSpPr txBox="1"/>
          <p:nvPr/>
        </p:nvSpPr>
        <p:spPr>
          <a:xfrm>
            <a:off x="1653973" y="276184"/>
            <a:ext cx="6052089" cy="400110"/>
          </a:xfrm>
          <a:prstGeom prst="rect">
            <a:avLst/>
          </a:prstGeom>
          <a:noFill/>
        </p:spPr>
        <p:txBody>
          <a:bodyPr wrap="square" rtlCol="0">
            <a:spAutoFit/>
          </a:bodyPr>
          <a:lstStyle/>
          <a:p>
            <a:r>
              <a:rPr lang="en-CA" sz="1800" dirty="0">
                <a:solidFill>
                  <a:srgbClr val="D0B259"/>
                </a:solidFill>
                <a:latin typeface="Lora" pitchFamily="2" charset="0"/>
              </a:rPr>
              <a:t>                                  </a:t>
            </a:r>
            <a:r>
              <a:rPr lang="en-CA" sz="2000" dirty="0">
                <a:solidFill>
                  <a:srgbClr val="D0B259"/>
                </a:solidFill>
                <a:latin typeface="Lora" pitchFamily="2" charset="0"/>
              </a:rPr>
              <a:t>PRODUCTS</a:t>
            </a:r>
            <a:endParaRPr lang="en-CA" sz="1800" dirty="0">
              <a:solidFill>
                <a:srgbClr val="D0B259"/>
              </a:solidFill>
              <a:latin typeface="Lora" pitchFamily="2" charset="0"/>
            </a:endParaRPr>
          </a:p>
        </p:txBody>
      </p:sp>
      <p:sp>
        <p:nvSpPr>
          <p:cNvPr id="17" name="TextBox 16">
            <a:extLst>
              <a:ext uri="{FF2B5EF4-FFF2-40B4-BE49-F238E27FC236}">
                <a16:creationId xmlns:a16="http://schemas.microsoft.com/office/drawing/2014/main" id="{FE4231F8-A15D-FC95-E92A-070C4DBB0BDE}"/>
              </a:ext>
            </a:extLst>
          </p:cNvPr>
          <p:cNvSpPr txBox="1"/>
          <p:nvPr/>
        </p:nvSpPr>
        <p:spPr>
          <a:xfrm>
            <a:off x="1057759" y="3985365"/>
            <a:ext cx="7028481" cy="1000274"/>
          </a:xfrm>
          <a:prstGeom prst="rect">
            <a:avLst/>
          </a:prstGeom>
          <a:noFill/>
        </p:spPr>
        <p:txBody>
          <a:bodyPr wrap="square" rtlCol="0">
            <a:spAutoFit/>
          </a:bodyPr>
          <a:lstStyle/>
          <a:p>
            <a:r>
              <a:rPr lang="en-IN" sz="1200" dirty="0">
                <a:solidFill>
                  <a:schemeClr val="bg1">
                    <a:lumMod val="95000"/>
                  </a:schemeClr>
                </a:solidFill>
                <a:latin typeface="Lora" pitchFamily="2" charset="0"/>
              </a:rPr>
              <a:t>In recent years, the company has launched several new products, including Coca-Cola Zero Sugar, Coca-Cola Energy, and </a:t>
            </a:r>
            <a:r>
              <a:rPr lang="en-IN" sz="1200" dirty="0" err="1">
                <a:solidFill>
                  <a:schemeClr val="bg1">
                    <a:lumMod val="95000"/>
                  </a:schemeClr>
                </a:solidFill>
                <a:latin typeface="Lora" pitchFamily="2" charset="0"/>
              </a:rPr>
              <a:t>Topo</a:t>
            </a:r>
            <a:r>
              <a:rPr lang="en-IN" sz="1200" dirty="0">
                <a:solidFill>
                  <a:schemeClr val="bg1">
                    <a:lumMod val="95000"/>
                  </a:schemeClr>
                </a:solidFill>
                <a:latin typeface="Lora" pitchFamily="2" charset="0"/>
              </a:rPr>
              <a:t> Chico Hard Seltzer. Additionally, Coca-Cola has made a significant investment in sustainability initiatives, with a goal of becoming a net-zero company by 2040.</a:t>
            </a:r>
          </a:p>
          <a:p>
            <a:endParaRPr lang="en-CA" sz="1100" dirty="0">
              <a:latin typeface="Lora" pitchFamily="2" charset="0"/>
            </a:endParaRPr>
          </a:p>
        </p:txBody>
      </p:sp>
    </p:spTree>
    <p:extLst>
      <p:ext uri="{BB962C8B-B14F-4D97-AF65-F5344CB8AC3E}">
        <p14:creationId xmlns:p14="http://schemas.microsoft.com/office/powerpoint/2010/main" val="1396587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12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2" presetClass="entr" presetSubtype="4"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par>
                                <p:cTn id="14" presetID="47" presetClass="entr" presetSubtype="0" fill="hold" nodeType="withEffect">
                                  <p:stCondLst>
                                    <p:cond delay="120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anim calcmode="lin" valueType="num">
                                      <p:cBhvr>
                                        <p:cTn id="17" dur="500" fill="hold"/>
                                        <p:tgtEl>
                                          <p:spTgt spid="7"/>
                                        </p:tgtEl>
                                        <p:attrNameLst>
                                          <p:attrName>ppt_x</p:attrName>
                                        </p:attrNameLst>
                                      </p:cBhvr>
                                      <p:tavLst>
                                        <p:tav tm="0">
                                          <p:val>
                                            <p:strVal val="#ppt_x"/>
                                          </p:val>
                                        </p:tav>
                                        <p:tav tm="100000">
                                          <p:val>
                                            <p:strVal val="#ppt_x"/>
                                          </p:val>
                                        </p:tav>
                                      </p:tavLst>
                                    </p:anim>
                                    <p:anim calcmode="lin" valueType="num">
                                      <p:cBhvr>
                                        <p:cTn id="18" dur="500" fill="hold"/>
                                        <p:tgtEl>
                                          <p:spTgt spid="7"/>
                                        </p:tgtEl>
                                        <p:attrNameLst>
                                          <p:attrName>ppt_y</p:attrName>
                                        </p:attrNameLst>
                                      </p:cBhvr>
                                      <p:tavLst>
                                        <p:tav tm="0">
                                          <p:val>
                                            <p:strVal val="#ppt_y-.1"/>
                                          </p:val>
                                        </p:tav>
                                        <p:tav tm="100000">
                                          <p:val>
                                            <p:strVal val="#ppt_y"/>
                                          </p:val>
                                        </p:tav>
                                      </p:tavLst>
                                    </p:anim>
                                  </p:childTnLst>
                                </p:cTn>
                              </p:par>
                              <p:par>
                                <p:cTn id="19" presetID="47" presetClass="entr" presetSubtype="0" fill="hold" nodeType="withEffect">
                                  <p:stCondLst>
                                    <p:cond delay="120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anim calcmode="lin" valueType="num">
                                      <p:cBhvr>
                                        <p:cTn id="22" dur="500" fill="hold"/>
                                        <p:tgtEl>
                                          <p:spTgt spid="9"/>
                                        </p:tgtEl>
                                        <p:attrNameLst>
                                          <p:attrName>ppt_x</p:attrName>
                                        </p:attrNameLst>
                                      </p:cBhvr>
                                      <p:tavLst>
                                        <p:tav tm="0">
                                          <p:val>
                                            <p:strVal val="#ppt_x"/>
                                          </p:val>
                                        </p:tav>
                                        <p:tav tm="100000">
                                          <p:val>
                                            <p:strVal val="#ppt_x"/>
                                          </p:val>
                                        </p:tav>
                                      </p:tavLst>
                                    </p:anim>
                                    <p:anim calcmode="lin" valueType="num">
                                      <p:cBhvr>
                                        <p:cTn id="23" dur="500" fill="hold"/>
                                        <p:tgtEl>
                                          <p:spTgt spid="9"/>
                                        </p:tgtEl>
                                        <p:attrNameLst>
                                          <p:attrName>ppt_y</p:attrName>
                                        </p:attrNameLst>
                                      </p:cBhvr>
                                      <p:tavLst>
                                        <p:tav tm="0">
                                          <p:val>
                                            <p:strVal val="#ppt_y-.1"/>
                                          </p:val>
                                        </p:tav>
                                        <p:tav tm="100000">
                                          <p:val>
                                            <p:strVal val="#ppt_y"/>
                                          </p:val>
                                        </p:tav>
                                      </p:tavLst>
                                    </p:anim>
                                  </p:childTnLst>
                                </p:cTn>
                              </p:par>
                              <p:par>
                                <p:cTn id="24" presetID="47" presetClass="entr" presetSubtype="0" fill="hold" nodeType="withEffect">
                                  <p:stCondLst>
                                    <p:cond delay="120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anim calcmode="lin" valueType="num">
                                      <p:cBhvr>
                                        <p:cTn id="27" dur="500" fill="hold"/>
                                        <p:tgtEl>
                                          <p:spTgt spid="12"/>
                                        </p:tgtEl>
                                        <p:attrNameLst>
                                          <p:attrName>ppt_x</p:attrName>
                                        </p:attrNameLst>
                                      </p:cBhvr>
                                      <p:tavLst>
                                        <p:tav tm="0">
                                          <p:val>
                                            <p:strVal val="#ppt_x"/>
                                          </p:val>
                                        </p:tav>
                                        <p:tav tm="100000">
                                          <p:val>
                                            <p:strVal val="#ppt_x"/>
                                          </p:val>
                                        </p:tav>
                                      </p:tavLst>
                                    </p:anim>
                                    <p:anim calcmode="lin" valueType="num">
                                      <p:cBhvr>
                                        <p:cTn id="28" dur="5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2050"/>
                                        </p:tgtEl>
                                        <p:attrNameLst>
                                          <p:attrName>style.visibility</p:attrName>
                                        </p:attrNameLst>
                                      </p:cBhvr>
                                      <p:to>
                                        <p:strVal val="visible"/>
                                      </p:to>
                                    </p:set>
                                    <p:anim calcmode="lin" valueType="num">
                                      <p:cBhvr additive="base">
                                        <p:cTn id="33" dur="500" fill="hold"/>
                                        <p:tgtEl>
                                          <p:spTgt spid="2050"/>
                                        </p:tgtEl>
                                        <p:attrNameLst>
                                          <p:attrName>ppt_x</p:attrName>
                                        </p:attrNameLst>
                                      </p:cBhvr>
                                      <p:tavLst>
                                        <p:tav tm="0">
                                          <p:val>
                                            <p:strVal val="#ppt_x"/>
                                          </p:val>
                                        </p:tav>
                                        <p:tav tm="100000">
                                          <p:val>
                                            <p:strVal val="#ppt_x"/>
                                          </p:val>
                                        </p:tav>
                                      </p:tavLst>
                                    </p:anim>
                                    <p:anim calcmode="lin" valueType="num">
                                      <p:cBhvr additive="base">
                                        <p:cTn id="34"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2054"/>
                                        </p:tgtEl>
                                        <p:attrNameLst>
                                          <p:attrName>style.visibility</p:attrName>
                                        </p:attrNameLst>
                                      </p:cBhvr>
                                      <p:to>
                                        <p:strVal val="visible"/>
                                      </p:to>
                                    </p:set>
                                    <p:anim calcmode="lin" valueType="num">
                                      <p:cBhvr additive="base">
                                        <p:cTn id="45" dur="500" fill="hold"/>
                                        <p:tgtEl>
                                          <p:spTgt spid="2054"/>
                                        </p:tgtEl>
                                        <p:attrNameLst>
                                          <p:attrName>ppt_x</p:attrName>
                                        </p:attrNameLst>
                                      </p:cBhvr>
                                      <p:tavLst>
                                        <p:tav tm="0">
                                          <p:val>
                                            <p:strVal val="#ppt_x"/>
                                          </p:val>
                                        </p:tav>
                                        <p:tav tm="100000">
                                          <p:val>
                                            <p:strVal val="#ppt_x"/>
                                          </p:val>
                                        </p:tav>
                                      </p:tavLst>
                                    </p:anim>
                                    <p:anim calcmode="lin" valueType="num">
                                      <p:cBhvr additive="base">
                                        <p:cTn id="46" dur="500" fill="hold"/>
                                        <p:tgtEl>
                                          <p:spTgt spid="20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100"/>
          <p:cNvSpPr txBox="1">
            <a:spLocks noGrp="1"/>
          </p:cNvSpPr>
          <p:nvPr>
            <p:ph type="subTitle" idx="1"/>
          </p:nvPr>
        </p:nvSpPr>
        <p:spPr>
          <a:xfrm>
            <a:off x="3618707" y="1798252"/>
            <a:ext cx="5148754" cy="1333800"/>
          </a:xfrm>
          <a:prstGeom prst="rect">
            <a:avLst/>
          </a:prstGeom>
        </p:spPr>
        <p:txBody>
          <a:bodyPr spcFirstLastPara="1" wrap="square" lIns="91425" tIns="91425" rIns="91425" bIns="91425" anchor="t" anchorCtr="0">
            <a:noAutofit/>
          </a:bodyPr>
          <a:lstStyle/>
          <a:p>
            <a:pPr marL="0" indent="0"/>
            <a:r>
              <a:rPr lang="en-IN" dirty="0">
                <a:latin typeface="Lora" pitchFamily="2" charset="0"/>
              </a:rPr>
              <a:t>The beverage industry is highly competitive, with several major players competing for market share. Coca-Cola's main competitors include PepsiCo, Nestle, </a:t>
            </a:r>
            <a:r>
              <a:rPr lang="en-IN" dirty="0" err="1">
                <a:latin typeface="Lora" pitchFamily="2" charset="0"/>
              </a:rPr>
              <a:t>Dr.</a:t>
            </a:r>
            <a:r>
              <a:rPr lang="en-IN" dirty="0">
                <a:latin typeface="Lora" pitchFamily="2" charset="0"/>
              </a:rPr>
              <a:t> Pepper Snapple, and Keurig . According to Statista, in 2021, Coca-Cola had a global market share of approximately 42%, making it the leading player in the industry.</a:t>
            </a:r>
          </a:p>
          <a:p>
            <a:pPr marL="0" lvl="0" indent="0" algn="l" rtl="0">
              <a:spcBef>
                <a:spcPts val="0"/>
              </a:spcBef>
              <a:spcAft>
                <a:spcPts val="0"/>
              </a:spcAft>
              <a:buNone/>
            </a:pPr>
            <a:endParaRPr dirty="0">
              <a:latin typeface="Lora" pitchFamily="2" charset="0"/>
            </a:endParaRPr>
          </a:p>
        </p:txBody>
      </p:sp>
      <p:sp>
        <p:nvSpPr>
          <p:cNvPr id="1341" name="Google Shape;1341;p100"/>
          <p:cNvSpPr txBox="1">
            <a:spLocks noGrp="1"/>
          </p:cNvSpPr>
          <p:nvPr>
            <p:ph type="title"/>
          </p:nvPr>
        </p:nvSpPr>
        <p:spPr>
          <a:xfrm>
            <a:off x="4379447" y="1042224"/>
            <a:ext cx="3394800" cy="4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Lora" pitchFamily="2" charset="0"/>
              </a:rPr>
              <a:t> COMPETITORS</a:t>
            </a:r>
            <a:br>
              <a:rPr lang="en" dirty="0">
                <a:latin typeface="Lora" pitchFamily="2" charset="0"/>
              </a:rPr>
            </a:br>
            <a:endParaRPr dirty="0">
              <a:latin typeface="Lora" pitchFamily="2" charset="0"/>
            </a:endParaRPr>
          </a:p>
        </p:txBody>
      </p:sp>
      <p:pic>
        <p:nvPicPr>
          <p:cNvPr id="1342" name="Google Shape;1342;p100"/>
          <p:cNvPicPr preferRelativeResize="0"/>
          <p:nvPr/>
        </p:nvPicPr>
        <p:blipFill rotWithShape="1">
          <a:blip r:embed="rId3">
            <a:alphaModFix/>
          </a:blip>
          <a:srcRect t="4924"/>
          <a:stretch/>
        </p:blipFill>
        <p:spPr>
          <a:xfrm>
            <a:off x="266700" y="271463"/>
            <a:ext cx="3218548" cy="4600573"/>
          </a:xfrm>
          <a:prstGeom prst="rect">
            <a:avLst/>
          </a:prstGeom>
          <a:noFill/>
          <a:ln>
            <a:noFill/>
          </a:ln>
        </p:spPr>
      </p:pic>
      <p:pic>
        <p:nvPicPr>
          <p:cNvPr id="3" name="Picture 2">
            <a:extLst>
              <a:ext uri="{FF2B5EF4-FFF2-40B4-BE49-F238E27FC236}">
                <a16:creationId xmlns:a16="http://schemas.microsoft.com/office/drawing/2014/main" id="{93749681-B9A7-B5C4-0042-051182C3DDC9}"/>
              </a:ext>
            </a:extLst>
          </p:cNvPr>
          <p:cNvPicPr>
            <a:picLocks noChangeAspect="1"/>
          </p:cNvPicPr>
          <p:nvPr/>
        </p:nvPicPr>
        <p:blipFill>
          <a:blip r:embed="rId4"/>
          <a:stretch>
            <a:fillRect/>
          </a:stretch>
        </p:blipFill>
        <p:spPr>
          <a:xfrm>
            <a:off x="266699" y="212834"/>
            <a:ext cx="3218549" cy="465920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340"/>
                                        </p:tgtEl>
                                        <p:attrNameLst>
                                          <p:attrName>style.visibility</p:attrName>
                                        </p:attrNameLst>
                                      </p:cBhvr>
                                      <p:to>
                                        <p:strVal val="visible"/>
                                      </p:to>
                                    </p:set>
                                    <p:anim calcmode="lin" valueType="num">
                                      <p:cBhvr additive="base">
                                        <p:cTn id="7" dur="1000"/>
                                        <p:tgtEl>
                                          <p:spTgt spid="134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341"/>
                                        </p:tgtEl>
                                        <p:attrNameLst>
                                          <p:attrName>style.visibility</p:attrName>
                                        </p:attrNameLst>
                                      </p:cBhvr>
                                      <p:to>
                                        <p:strVal val="visible"/>
                                      </p:to>
                                    </p:set>
                                    <p:anim calcmode="lin" valueType="num">
                                      <p:cBhvr additive="base">
                                        <p:cTn id="10" dur="1000"/>
                                        <p:tgtEl>
                                          <p:spTgt spid="1341"/>
                                        </p:tgtEl>
                                        <p:attrNameLst>
                                          <p:attrName>ppt_x</p:attrName>
                                        </p:attrNameLst>
                                      </p:cBhvr>
                                      <p:tavLst>
                                        <p:tav tm="0">
                                          <p:val>
                                            <p:strVal val="#ppt_x+1"/>
                                          </p:val>
                                        </p:tav>
                                        <p:tav tm="100000">
                                          <p:val>
                                            <p:strVal val="#ppt_x"/>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8" fill="hold" nodeType="clickEffect">
                                  <p:stCondLst>
                                    <p:cond delay="0"/>
                                  </p:stCondLst>
                                  <p:childTnLst>
                                    <p:set>
                                      <p:cBhvr>
                                        <p:cTn id="14" dur="1" fill="hold">
                                          <p:stCondLst>
                                            <p:cond delay="0"/>
                                          </p:stCondLst>
                                        </p:cTn>
                                        <p:tgtEl>
                                          <p:spTgt spid="1342"/>
                                        </p:tgtEl>
                                        <p:attrNameLst>
                                          <p:attrName>style.visibility</p:attrName>
                                        </p:attrNameLst>
                                      </p:cBhvr>
                                      <p:to>
                                        <p:strVal val="visible"/>
                                      </p:to>
                                    </p:set>
                                    <p:anim calcmode="lin" valueType="num">
                                      <p:cBhvr additive="base">
                                        <p:cTn id="15" dur="1000"/>
                                        <p:tgtEl>
                                          <p:spTgt spid="134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039D3E93-AB9F-7E8E-FE80-CDA01A477262}"/>
              </a:ext>
            </a:extLst>
          </p:cNvPr>
          <p:cNvSpPr>
            <a:spLocks noGrp="1" noRot="1" noMove="1" noResize="1" noEditPoints="1" noAdjustHandles="1" noChangeArrowheads="1" noChangeShapeType="1"/>
          </p:cNvSpPr>
          <p:nvPr/>
        </p:nvSpPr>
        <p:spPr>
          <a:xfrm>
            <a:off x="4572000" y="0"/>
            <a:ext cx="4572000" cy="5143500"/>
          </a:xfrm>
          <a:prstGeom prst="rect">
            <a:avLst/>
          </a:prstGeom>
          <a:gradFill>
            <a:gsLst>
              <a:gs pos="35000">
                <a:srgbClr val="224E78"/>
              </a:gs>
              <a:gs pos="0">
                <a:srgbClr val="051B31"/>
              </a:gs>
              <a:gs pos="100000">
                <a:srgbClr val="051B31"/>
              </a:gs>
              <a:gs pos="65000">
                <a:srgbClr val="2A7EA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56" name="Rectangle 55">
            <a:extLst>
              <a:ext uri="{FF2B5EF4-FFF2-40B4-BE49-F238E27FC236}">
                <a16:creationId xmlns:a16="http://schemas.microsoft.com/office/drawing/2014/main" id="{EF1F1882-0BA0-83AB-E66E-BD6257D705F0}"/>
              </a:ext>
            </a:extLst>
          </p:cNvPr>
          <p:cNvSpPr>
            <a:spLocks noGrp="1" noRot="1" noMove="1" noResize="1" noEditPoints="1" noAdjustHandles="1" noChangeArrowheads="1" noChangeShapeType="1"/>
          </p:cNvSpPr>
          <p:nvPr/>
        </p:nvSpPr>
        <p:spPr>
          <a:xfrm>
            <a:off x="0" y="0"/>
            <a:ext cx="4572000" cy="5143500"/>
          </a:xfrm>
          <a:prstGeom prst="rect">
            <a:avLst/>
          </a:prstGeom>
          <a:gradFill>
            <a:gsLst>
              <a:gs pos="35000">
                <a:srgbClr val="BE0000"/>
              </a:gs>
              <a:gs pos="0">
                <a:srgbClr val="8E0000"/>
              </a:gs>
              <a:gs pos="100000">
                <a:srgbClr val="8E0000"/>
              </a:gs>
              <a:gs pos="65000">
                <a:srgbClr val="FF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53" name="TextBox 52">
            <a:extLst>
              <a:ext uri="{FF2B5EF4-FFF2-40B4-BE49-F238E27FC236}">
                <a16:creationId xmlns:a16="http://schemas.microsoft.com/office/drawing/2014/main" id="{52239AB8-BDFB-C298-43A4-51F98EA83857}"/>
              </a:ext>
            </a:extLst>
          </p:cNvPr>
          <p:cNvSpPr txBox="1"/>
          <p:nvPr/>
        </p:nvSpPr>
        <p:spPr>
          <a:xfrm>
            <a:off x="4243224" y="2306293"/>
            <a:ext cx="657552" cy="553998"/>
          </a:xfrm>
          <a:prstGeom prst="rect">
            <a:avLst/>
          </a:prstGeom>
          <a:noFill/>
        </p:spPr>
        <p:txBody>
          <a:bodyPr wrap="none" rtlCol="0">
            <a:spAutoFit/>
          </a:bodyPr>
          <a:lstStyle/>
          <a:p>
            <a:pPr algn="ctr"/>
            <a:r>
              <a:rPr lang="en-IN" sz="3000" b="1" i="1" dirty="0">
                <a:solidFill>
                  <a:schemeClr val="bg1"/>
                </a:solidFill>
                <a:latin typeface="Roboto" panose="02000000000000000000" pitchFamily="2" charset="0"/>
                <a:ea typeface="Roboto" panose="02000000000000000000" pitchFamily="2" charset="0"/>
              </a:rPr>
              <a:t>VS</a:t>
            </a:r>
          </a:p>
        </p:txBody>
      </p:sp>
      <p:sp>
        <p:nvSpPr>
          <p:cNvPr id="54" name="TextBox 53">
            <a:extLst>
              <a:ext uri="{FF2B5EF4-FFF2-40B4-BE49-F238E27FC236}">
                <a16:creationId xmlns:a16="http://schemas.microsoft.com/office/drawing/2014/main" id="{242904C1-C8BA-42AD-7BA8-533B08A1258C}"/>
              </a:ext>
            </a:extLst>
          </p:cNvPr>
          <p:cNvSpPr txBox="1"/>
          <p:nvPr/>
        </p:nvSpPr>
        <p:spPr>
          <a:xfrm>
            <a:off x="2222165" y="778393"/>
            <a:ext cx="1973617" cy="553998"/>
          </a:xfrm>
          <a:prstGeom prst="rect">
            <a:avLst/>
          </a:prstGeom>
          <a:noFill/>
        </p:spPr>
        <p:txBody>
          <a:bodyPr wrap="none" rtlCol="0">
            <a:spAutoFit/>
          </a:bodyPr>
          <a:lstStyle>
            <a:defPPr>
              <a:defRPr lang="en-US"/>
            </a:defPPr>
            <a:lvl1pPr algn="ctr">
              <a:defRPr sz="4000" b="1">
                <a:solidFill>
                  <a:schemeClr val="bg1"/>
                </a:solidFill>
                <a:latin typeface="Roboto" panose="02000000000000000000" pitchFamily="2" charset="0"/>
                <a:ea typeface="Roboto" panose="02000000000000000000" pitchFamily="2" charset="0"/>
              </a:defRPr>
            </a:lvl1pPr>
          </a:lstStyle>
          <a:p>
            <a:r>
              <a:rPr lang="en-IN" sz="3000" dirty="0">
                <a:solidFill>
                  <a:srgbClr val="D0B259"/>
                </a:solidFill>
                <a:latin typeface="Lora" pitchFamily="2" charset="0"/>
              </a:rPr>
              <a:t>Coca Cola</a:t>
            </a:r>
          </a:p>
        </p:txBody>
      </p:sp>
      <p:sp>
        <p:nvSpPr>
          <p:cNvPr id="55" name="TextBox 54">
            <a:extLst>
              <a:ext uri="{FF2B5EF4-FFF2-40B4-BE49-F238E27FC236}">
                <a16:creationId xmlns:a16="http://schemas.microsoft.com/office/drawing/2014/main" id="{1D792277-55A0-525D-2B94-7E062B82B98E}"/>
              </a:ext>
            </a:extLst>
          </p:cNvPr>
          <p:cNvSpPr txBox="1"/>
          <p:nvPr/>
        </p:nvSpPr>
        <p:spPr>
          <a:xfrm>
            <a:off x="5113794" y="778393"/>
            <a:ext cx="1661032" cy="553998"/>
          </a:xfrm>
          <a:prstGeom prst="rect">
            <a:avLst/>
          </a:prstGeom>
          <a:noFill/>
        </p:spPr>
        <p:txBody>
          <a:bodyPr wrap="none" rtlCol="0">
            <a:spAutoFit/>
          </a:bodyPr>
          <a:lstStyle>
            <a:defPPr>
              <a:defRPr lang="en-US"/>
            </a:defPPr>
            <a:lvl1pPr algn="ctr">
              <a:defRPr sz="4000" b="1">
                <a:solidFill>
                  <a:schemeClr val="bg1"/>
                </a:solidFill>
                <a:latin typeface="Roboto" panose="02000000000000000000" pitchFamily="2" charset="0"/>
                <a:ea typeface="Roboto" panose="02000000000000000000" pitchFamily="2" charset="0"/>
              </a:defRPr>
            </a:lvl1pPr>
          </a:lstStyle>
          <a:p>
            <a:r>
              <a:rPr lang="en-IN" sz="3000" dirty="0">
                <a:solidFill>
                  <a:srgbClr val="D0B259"/>
                </a:solidFill>
                <a:latin typeface="Lora" pitchFamily="2" charset="0"/>
              </a:rPr>
              <a:t>PepsiCo</a:t>
            </a:r>
          </a:p>
        </p:txBody>
      </p:sp>
      <p:pic>
        <p:nvPicPr>
          <p:cNvPr id="49" name="Picture 48" descr="A red can of soda&#10;&#10;Description automatically generated with medium confidence">
            <a:extLst>
              <a:ext uri="{FF2B5EF4-FFF2-40B4-BE49-F238E27FC236}">
                <a16:creationId xmlns:a16="http://schemas.microsoft.com/office/drawing/2014/main" id="{83CE06DB-9A6B-6562-BEC4-1902A20684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9046" y="-276597"/>
            <a:ext cx="3188970" cy="5905500"/>
          </a:xfrm>
          <a:prstGeom prst="rect">
            <a:avLst/>
          </a:prstGeom>
        </p:spPr>
      </p:pic>
      <p:pic>
        <p:nvPicPr>
          <p:cNvPr id="59" name="Picture 58" descr="A picture containing text, beverage, blue, soft drink&#10;&#10;Description automatically generated">
            <a:extLst>
              <a:ext uri="{FF2B5EF4-FFF2-40B4-BE49-F238E27FC236}">
                <a16:creationId xmlns:a16="http://schemas.microsoft.com/office/drawing/2014/main" id="{5A11E283-236A-340B-C6E5-D07EFAA5FB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5010" y="-495450"/>
            <a:ext cx="3557587" cy="6134401"/>
          </a:xfrm>
          <a:prstGeom prst="rect">
            <a:avLst/>
          </a:prstGeom>
        </p:spPr>
      </p:pic>
      <p:sp>
        <p:nvSpPr>
          <p:cNvPr id="64" name="TextBox 63">
            <a:extLst>
              <a:ext uri="{FF2B5EF4-FFF2-40B4-BE49-F238E27FC236}">
                <a16:creationId xmlns:a16="http://schemas.microsoft.com/office/drawing/2014/main" id="{7B4781BA-4D1B-08A2-A33C-5F272D8CC2C0}"/>
              </a:ext>
            </a:extLst>
          </p:cNvPr>
          <p:cNvSpPr txBox="1"/>
          <p:nvPr/>
        </p:nvSpPr>
        <p:spPr>
          <a:xfrm>
            <a:off x="1780537" y="1633112"/>
            <a:ext cx="2856872" cy="461665"/>
          </a:xfrm>
          <a:prstGeom prst="rect">
            <a:avLst/>
          </a:prstGeom>
          <a:noFill/>
        </p:spPr>
        <p:txBody>
          <a:bodyPr wrap="none" rtlCol="0">
            <a:spAutoFit/>
          </a:bodyPr>
          <a:lstStyle/>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Coca-Cola had a global market share </a:t>
            </a:r>
          </a:p>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of approximately 42% in 2021</a:t>
            </a:r>
            <a:endParaRPr lang="en-IN" sz="1200" dirty="0">
              <a:solidFill>
                <a:schemeClr val="bg1"/>
              </a:solidFill>
              <a:latin typeface="Lora" pitchFamily="2" charset="0"/>
              <a:ea typeface="Open Sans" panose="020B0606030504020204" pitchFamily="34" charset="0"/>
              <a:cs typeface="Open Sans" panose="020B0606030504020204" pitchFamily="34" charset="0"/>
            </a:endParaRPr>
          </a:p>
        </p:txBody>
      </p:sp>
      <p:sp>
        <p:nvSpPr>
          <p:cNvPr id="66" name="TextBox 65">
            <a:extLst>
              <a:ext uri="{FF2B5EF4-FFF2-40B4-BE49-F238E27FC236}">
                <a16:creationId xmlns:a16="http://schemas.microsoft.com/office/drawing/2014/main" id="{39A1EE99-FFE5-424C-1943-16C719C3183D}"/>
              </a:ext>
            </a:extLst>
          </p:cNvPr>
          <p:cNvSpPr txBox="1"/>
          <p:nvPr/>
        </p:nvSpPr>
        <p:spPr>
          <a:xfrm>
            <a:off x="1851837" y="2491214"/>
            <a:ext cx="2315057" cy="461665"/>
          </a:xfrm>
          <a:prstGeom prst="rect">
            <a:avLst/>
          </a:prstGeom>
          <a:noFill/>
        </p:spPr>
        <p:txBody>
          <a:bodyPr wrap="none" rtlCol="0">
            <a:spAutoFit/>
          </a:bodyPr>
          <a:lstStyle/>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In 2021, Coca-Cola had a total</a:t>
            </a:r>
          </a:p>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 revenue of $37.27 billion</a:t>
            </a:r>
            <a:endParaRPr lang="en-IN" sz="1200" dirty="0">
              <a:solidFill>
                <a:schemeClr val="bg1"/>
              </a:solidFill>
              <a:latin typeface="Lora" pitchFamily="2" charset="0"/>
              <a:ea typeface="Open Sans" panose="020B0606030504020204" pitchFamily="34" charset="0"/>
              <a:cs typeface="Open Sans" panose="020B0606030504020204" pitchFamily="34" charset="0"/>
            </a:endParaRPr>
          </a:p>
        </p:txBody>
      </p:sp>
      <p:sp>
        <p:nvSpPr>
          <p:cNvPr id="68" name="TextBox 67">
            <a:extLst>
              <a:ext uri="{FF2B5EF4-FFF2-40B4-BE49-F238E27FC236}">
                <a16:creationId xmlns:a16="http://schemas.microsoft.com/office/drawing/2014/main" id="{E3E70302-6D57-8CD3-1244-8ED6AFD62827}"/>
              </a:ext>
            </a:extLst>
          </p:cNvPr>
          <p:cNvSpPr txBox="1"/>
          <p:nvPr/>
        </p:nvSpPr>
        <p:spPr>
          <a:xfrm>
            <a:off x="2150607" y="3355893"/>
            <a:ext cx="1943161" cy="461665"/>
          </a:xfrm>
          <a:prstGeom prst="rect">
            <a:avLst/>
          </a:prstGeom>
          <a:noFill/>
        </p:spPr>
        <p:txBody>
          <a:bodyPr wrap="none" rtlCol="0">
            <a:spAutoFit/>
          </a:bodyPr>
          <a:lstStyle/>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 Coca-Cola's net</a:t>
            </a:r>
          </a:p>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 income was $9.19 billion</a:t>
            </a:r>
            <a:endParaRPr lang="en-IN" sz="1200" dirty="0">
              <a:solidFill>
                <a:schemeClr val="bg1"/>
              </a:solidFill>
              <a:latin typeface="Lora" pitchFamily="2" charset="0"/>
              <a:ea typeface="Open Sans" panose="020B0606030504020204" pitchFamily="34" charset="0"/>
              <a:cs typeface="Open Sans" panose="020B0606030504020204" pitchFamily="34" charset="0"/>
            </a:endParaRPr>
          </a:p>
        </p:txBody>
      </p:sp>
      <p:sp>
        <p:nvSpPr>
          <p:cNvPr id="72" name="TextBox 71">
            <a:extLst>
              <a:ext uri="{FF2B5EF4-FFF2-40B4-BE49-F238E27FC236}">
                <a16:creationId xmlns:a16="http://schemas.microsoft.com/office/drawing/2014/main" id="{06046B60-B1D6-3D79-314A-751A766C9F59}"/>
              </a:ext>
            </a:extLst>
          </p:cNvPr>
          <p:cNvSpPr txBox="1"/>
          <p:nvPr/>
        </p:nvSpPr>
        <p:spPr>
          <a:xfrm>
            <a:off x="4627282" y="1633112"/>
            <a:ext cx="2634055" cy="461665"/>
          </a:xfrm>
          <a:prstGeom prst="rect">
            <a:avLst/>
          </a:prstGeom>
          <a:noFill/>
        </p:spPr>
        <p:txBody>
          <a:bodyPr wrap="none" rtlCol="0">
            <a:spAutoFit/>
          </a:bodyPr>
          <a:lstStyle/>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PepsiCo's global market share was</a:t>
            </a:r>
          </a:p>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 approximately 10.8% in 2021</a:t>
            </a:r>
            <a:endParaRPr lang="en-IN" sz="1200" dirty="0">
              <a:solidFill>
                <a:schemeClr val="bg1"/>
              </a:solidFill>
              <a:latin typeface="Lora" pitchFamily="2" charset="0"/>
              <a:ea typeface="Open Sans" panose="020B0606030504020204" pitchFamily="34" charset="0"/>
              <a:cs typeface="Open Sans" panose="020B0606030504020204" pitchFamily="34" charset="0"/>
            </a:endParaRPr>
          </a:p>
        </p:txBody>
      </p:sp>
      <p:sp>
        <p:nvSpPr>
          <p:cNvPr id="74" name="TextBox 73">
            <a:extLst>
              <a:ext uri="{FF2B5EF4-FFF2-40B4-BE49-F238E27FC236}">
                <a16:creationId xmlns:a16="http://schemas.microsoft.com/office/drawing/2014/main" id="{AAFA0269-F580-CCC6-8B64-07B63620A4F2}"/>
              </a:ext>
            </a:extLst>
          </p:cNvPr>
          <p:cNvSpPr txBox="1"/>
          <p:nvPr/>
        </p:nvSpPr>
        <p:spPr>
          <a:xfrm>
            <a:off x="4818040" y="2491214"/>
            <a:ext cx="2252540" cy="461665"/>
          </a:xfrm>
          <a:prstGeom prst="rect">
            <a:avLst/>
          </a:prstGeom>
          <a:noFill/>
        </p:spPr>
        <p:txBody>
          <a:bodyPr wrap="none" rtlCol="0">
            <a:spAutoFit/>
          </a:bodyPr>
          <a:lstStyle/>
          <a:p>
            <a:pPr algn="ctr"/>
            <a:r>
              <a:rPr lang="en-US" sz="105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en-US" sz="1200" dirty="0">
                <a:solidFill>
                  <a:schemeClr val="bg1"/>
                </a:solidFill>
                <a:latin typeface="Lora" pitchFamily="2" charset="0"/>
                <a:ea typeface="Open Sans" panose="020B0606030504020204" pitchFamily="34" charset="0"/>
                <a:cs typeface="Open Sans" panose="020B0606030504020204" pitchFamily="34" charset="0"/>
              </a:rPr>
              <a:t>PepsiCo had a total revenue </a:t>
            </a:r>
          </a:p>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of $75.85 billion</a:t>
            </a:r>
            <a:endParaRPr lang="en-IN" sz="1200" dirty="0">
              <a:solidFill>
                <a:schemeClr val="bg1"/>
              </a:solidFill>
              <a:latin typeface="Lora" pitchFamily="2" charset="0"/>
              <a:ea typeface="Open Sans" panose="020B0606030504020204" pitchFamily="34" charset="0"/>
              <a:cs typeface="Open Sans" panose="020B0606030504020204" pitchFamily="34" charset="0"/>
            </a:endParaRPr>
          </a:p>
        </p:txBody>
      </p:sp>
      <p:sp>
        <p:nvSpPr>
          <p:cNvPr id="76" name="TextBox 75">
            <a:extLst>
              <a:ext uri="{FF2B5EF4-FFF2-40B4-BE49-F238E27FC236}">
                <a16:creationId xmlns:a16="http://schemas.microsoft.com/office/drawing/2014/main" id="{FDCFD765-81F5-C95B-7F91-FE17820D7DEB}"/>
              </a:ext>
            </a:extLst>
          </p:cNvPr>
          <p:cNvSpPr txBox="1"/>
          <p:nvPr/>
        </p:nvSpPr>
        <p:spPr>
          <a:xfrm>
            <a:off x="5068910" y="3335307"/>
            <a:ext cx="1750799" cy="461665"/>
          </a:xfrm>
          <a:prstGeom prst="rect">
            <a:avLst/>
          </a:prstGeom>
          <a:noFill/>
        </p:spPr>
        <p:txBody>
          <a:bodyPr wrap="none" rtlCol="0">
            <a:spAutoFit/>
          </a:bodyPr>
          <a:lstStyle/>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PepsiCo's net income </a:t>
            </a:r>
          </a:p>
          <a:p>
            <a:pPr algn="ctr"/>
            <a:r>
              <a:rPr lang="en-US" sz="1200" dirty="0">
                <a:solidFill>
                  <a:schemeClr val="bg1"/>
                </a:solidFill>
                <a:latin typeface="Lora" pitchFamily="2" charset="0"/>
                <a:ea typeface="Open Sans" panose="020B0606030504020204" pitchFamily="34" charset="0"/>
                <a:cs typeface="Open Sans" panose="020B0606030504020204" pitchFamily="34" charset="0"/>
              </a:rPr>
              <a:t>was $10.46 billion</a:t>
            </a:r>
            <a:r>
              <a:rPr lang="en-US" sz="120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en-IN" sz="1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extBox 1">
            <a:extLst>
              <a:ext uri="{FF2B5EF4-FFF2-40B4-BE49-F238E27FC236}">
                <a16:creationId xmlns:a16="http://schemas.microsoft.com/office/drawing/2014/main" id="{4B404E6D-2A74-CE7F-E235-26265586B06D}"/>
              </a:ext>
            </a:extLst>
          </p:cNvPr>
          <p:cNvSpPr txBox="1"/>
          <p:nvPr/>
        </p:nvSpPr>
        <p:spPr>
          <a:xfrm>
            <a:off x="1919924" y="4246536"/>
            <a:ext cx="5341413" cy="646331"/>
          </a:xfrm>
          <a:prstGeom prst="rect">
            <a:avLst/>
          </a:prstGeom>
          <a:noFill/>
        </p:spPr>
        <p:txBody>
          <a:bodyPr wrap="square" rtlCol="0">
            <a:spAutoFit/>
          </a:bodyPr>
          <a:lstStyle/>
          <a:p>
            <a:r>
              <a:rPr lang="en-US" sz="1200" dirty="0">
                <a:solidFill>
                  <a:schemeClr val="bg1">
                    <a:lumMod val="95000"/>
                  </a:schemeClr>
                </a:solidFill>
                <a:latin typeface="Lora" pitchFamily="2" charset="0"/>
              </a:rPr>
              <a:t>These financial analytics points can provide a snapshot of the companies' financial performance for 2021, but further analysis may be necessary to fully understand their financial positions.</a:t>
            </a:r>
            <a:endParaRPr lang="en-CA" sz="1200" dirty="0">
              <a:solidFill>
                <a:schemeClr val="bg1">
                  <a:lumMod val="95000"/>
                </a:schemeClr>
              </a:solidFill>
              <a:latin typeface="Lora" pitchFamily="2" charset="0"/>
            </a:endParaRPr>
          </a:p>
        </p:txBody>
      </p:sp>
    </p:spTree>
    <p:extLst>
      <p:ext uri="{BB962C8B-B14F-4D97-AF65-F5344CB8AC3E}">
        <p14:creationId xmlns:p14="http://schemas.microsoft.com/office/powerpoint/2010/main" val="884407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anim calcmode="lin" valueType="num">
                                      <p:cBhvr>
                                        <p:cTn id="8" dur="500" fill="hold"/>
                                        <p:tgtEl>
                                          <p:spTgt spid="53"/>
                                        </p:tgtEl>
                                        <p:attrNameLst>
                                          <p:attrName>ppt_x</p:attrName>
                                        </p:attrNameLst>
                                      </p:cBhvr>
                                      <p:tavLst>
                                        <p:tav tm="0">
                                          <p:val>
                                            <p:strVal val="#ppt_x"/>
                                          </p:val>
                                        </p:tav>
                                        <p:tav tm="100000">
                                          <p:val>
                                            <p:strVal val="#ppt_x"/>
                                          </p:val>
                                        </p:tav>
                                      </p:tavLst>
                                    </p:anim>
                                    <p:anim calcmode="lin" valueType="num">
                                      <p:cBhvr>
                                        <p:cTn id="9" dur="500" fill="hold"/>
                                        <p:tgtEl>
                                          <p:spTgt spid="5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80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500"/>
                                        <p:tgtEl>
                                          <p:spTgt spid="54"/>
                                        </p:tgtEl>
                                      </p:cBhvr>
                                    </p:animEffect>
                                    <p:anim calcmode="lin" valueType="num">
                                      <p:cBhvr>
                                        <p:cTn id="13" dur="500" fill="hold"/>
                                        <p:tgtEl>
                                          <p:spTgt spid="54"/>
                                        </p:tgtEl>
                                        <p:attrNameLst>
                                          <p:attrName>ppt_x</p:attrName>
                                        </p:attrNameLst>
                                      </p:cBhvr>
                                      <p:tavLst>
                                        <p:tav tm="0">
                                          <p:val>
                                            <p:strVal val="#ppt_x"/>
                                          </p:val>
                                        </p:tav>
                                        <p:tav tm="100000">
                                          <p:val>
                                            <p:strVal val="#ppt_x"/>
                                          </p:val>
                                        </p:tav>
                                      </p:tavLst>
                                    </p:anim>
                                    <p:anim calcmode="lin" valueType="num">
                                      <p:cBhvr>
                                        <p:cTn id="14" dur="500" fill="hold"/>
                                        <p:tgtEl>
                                          <p:spTgt spid="5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800"/>
                                  </p:stCondLst>
                                  <p:childTnLst>
                                    <p:set>
                                      <p:cBhvr>
                                        <p:cTn id="16" dur="1" fill="hold">
                                          <p:stCondLst>
                                            <p:cond delay="0"/>
                                          </p:stCondLst>
                                        </p:cTn>
                                        <p:tgtEl>
                                          <p:spTgt spid="55"/>
                                        </p:tgtEl>
                                        <p:attrNameLst>
                                          <p:attrName>style.visibility</p:attrName>
                                        </p:attrNameLst>
                                      </p:cBhvr>
                                      <p:to>
                                        <p:strVal val="visible"/>
                                      </p:to>
                                    </p:set>
                                    <p:animEffect transition="in" filter="fade">
                                      <p:cBhvr>
                                        <p:cTn id="17" dur="500"/>
                                        <p:tgtEl>
                                          <p:spTgt spid="55"/>
                                        </p:tgtEl>
                                      </p:cBhvr>
                                    </p:animEffect>
                                    <p:anim calcmode="lin" valueType="num">
                                      <p:cBhvr>
                                        <p:cTn id="18" dur="500" fill="hold"/>
                                        <p:tgtEl>
                                          <p:spTgt spid="55"/>
                                        </p:tgtEl>
                                        <p:attrNameLst>
                                          <p:attrName>ppt_x</p:attrName>
                                        </p:attrNameLst>
                                      </p:cBhvr>
                                      <p:tavLst>
                                        <p:tav tm="0">
                                          <p:val>
                                            <p:strVal val="#ppt_x"/>
                                          </p:val>
                                        </p:tav>
                                        <p:tav tm="100000">
                                          <p:val>
                                            <p:strVal val="#ppt_x"/>
                                          </p:val>
                                        </p:tav>
                                      </p:tavLst>
                                    </p:anim>
                                    <p:anim calcmode="lin" valueType="num">
                                      <p:cBhvr>
                                        <p:cTn id="19" dur="500" fill="hold"/>
                                        <p:tgtEl>
                                          <p:spTgt spid="55"/>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800"/>
                                  </p:stCondLst>
                                  <p:childTnLst>
                                    <p:set>
                                      <p:cBhvr>
                                        <p:cTn id="21" dur="1" fill="hold">
                                          <p:stCondLst>
                                            <p:cond delay="0"/>
                                          </p:stCondLst>
                                        </p:cTn>
                                        <p:tgtEl>
                                          <p:spTgt spid="64"/>
                                        </p:tgtEl>
                                        <p:attrNameLst>
                                          <p:attrName>style.visibility</p:attrName>
                                        </p:attrNameLst>
                                      </p:cBhvr>
                                      <p:to>
                                        <p:strVal val="visible"/>
                                      </p:to>
                                    </p:set>
                                    <p:animEffect transition="in" filter="fade">
                                      <p:cBhvr>
                                        <p:cTn id="22" dur="500"/>
                                        <p:tgtEl>
                                          <p:spTgt spid="64"/>
                                        </p:tgtEl>
                                      </p:cBhvr>
                                    </p:animEffect>
                                    <p:anim calcmode="lin" valueType="num">
                                      <p:cBhvr>
                                        <p:cTn id="23" dur="500" fill="hold"/>
                                        <p:tgtEl>
                                          <p:spTgt spid="64"/>
                                        </p:tgtEl>
                                        <p:attrNameLst>
                                          <p:attrName>ppt_x</p:attrName>
                                        </p:attrNameLst>
                                      </p:cBhvr>
                                      <p:tavLst>
                                        <p:tav tm="0">
                                          <p:val>
                                            <p:strVal val="#ppt_x"/>
                                          </p:val>
                                        </p:tav>
                                        <p:tav tm="100000">
                                          <p:val>
                                            <p:strVal val="#ppt_x"/>
                                          </p:val>
                                        </p:tav>
                                      </p:tavLst>
                                    </p:anim>
                                    <p:anim calcmode="lin" valueType="num">
                                      <p:cBhvr>
                                        <p:cTn id="24" dur="500" fill="hold"/>
                                        <p:tgtEl>
                                          <p:spTgt spid="64"/>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1200"/>
                                  </p:stCondLst>
                                  <p:childTnLst>
                                    <p:set>
                                      <p:cBhvr>
                                        <p:cTn id="26" dur="1" fill="hold">
                                          <p:stCondLst>
                                            <p:cond delay="0"/>
                                          </p:stCondLst>
                                        </p:cTn>
                                        <p:tgtEl>
                                          <p:spTgt spid="66"/>
                                        </p:tgtEl>
                                        <p:attrNameLst>
                                          <p:attrName>style.visibility</p:attrName>
                                        </p:attrNameLst>
                                      </p:cBhvr>
                                      <p:to>
                                        <p:strVal val="visible"/>
                                      </p:to>
                                    </p:set>
                                    <p:animEffect transition="in" filter="fade">
                                      <p:cBhvr>
                                        <p:cTn id="27" dur="500"/>
                                        <p:tgtEl>
                                          <p:spTgt spid="66"/>
                                        </p:tgtEl>
                                      </p:cBhvr>
                                    </p:animEffect>
                                    <p:anim calcmode="lin" valueType="num">
                                      <p:cBhvr>
                                        <p:cTn id="28" dur="500" fill="hold"/>
                                        <p:tgtEl>
                                          <p:spTgt spid="66"/>
                                        </p:tgtEl>
                                        <p:attrNameLst>
                                          <p:attrName>ppt_x</p:attrName>
                                        </p:attrNameLst>
                                      </p:cBhvr>
                                      <p:tavLst>
                                        <p:tav tm="0">
                                          <p:val>
                                            <p:strVal val="#ppt_x"/>
                                          </p:val>
                                        </p:tav>
                                        <p:tav tm="100000">
                                          <p:val>
                                            <p:strVal val="#ppt_x"/>
                                          </p:val>
                                        </p:tav>
                                      </p:tavLst>
                                    </p:anim>
                                    <p:anim calcmode="lin" valueType="num">
                                      <p:cBhvr>
                                        <p:cTn id="29" dur="500" fill="hold"/>
                                        <p:tgtEl>
                                          <p:spTgt spid="66"/>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1600"/>
                                  </p:stCondLst>
                                  <p:childTnLst>
                                    <p:set>
                                      <p:cBhvr>
                                        <p:cTn id="31" dur="1" fill="hold">
                                          <p:stCondLst>
                                            <p:cond delay="0"/>
                                          </p:stCondLst>
                                        </p:cTn>
                                        <p:tgtEl>
                                          <p:spTgt spid="68"/>
                                        </p:tgtEl>
                                        <p:attrNameLst>
                                          <p:attrName>style.visibility</p:attrName>
                                        </p:attrNameLst>
                                      </p:cBhvr>
                                      <p:to>
                                        <p:strVal val="visible"/>
                                      </p:to>
                                    </p:set>
                                    <p:animEffect transition="in" filter="fade">
                                      <p:cBhvr>
                                        <p:cTn id="32" dur="500"/>
                                        <p:tgtEl>
                                          <p:spTgt spid="68"/>
                                        </p:tgtEl>
                                      </p:cBhvr>
                                    </p:animEffect>
                                    <p:anim calcmode="lin" valueType="num">
                                      <p:cBhvr>
                                        <p:cTn id="33" dur="500" fill="hold"/>
                                        <p:tgtEl>
                                          <p:spTgt spid="68"/>
                                        </p:tgtEl>
                                        <p:attrNameLst>
                                          <p:attrName>ppt_x</p:attrName>
                                        </p:attrNameLst>
                                      </p:cBhvr>
                                      <p:tavLst>
                                        <p:tav tm="0">
                                          <p:val>
                                            <p:strVal val="#ppt_x"/>
                                          </p:val>
                                        </p:tav>
                                        <p:tav tm="100000">
                                          <p:val>
                                            <p:strVal val="#ppt_x"/>
                                          </p:val>
                                        </p:tav>
                                      </p:tavLst>
                                    </p:anim>
                                    <p:anim calcmode="lin" valueType="num">
                                      <p:cBhvr>
                                        <p:cTn id="34" dur="500" fill="hold"/>
                                        <p:tgtEl>
                                          <p:spTgt spid="68"/>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800"/>
                                  </p:stCondLst>
                                  <p:childTnLst>
                                    <p:set>
                                      <p:cBhvr>
                                        <p:cTn id="36" dur="1" fill="hold">
                                          <p:stCondLst>
                                            <p:cond delay="0"/>
                                          </p:stCondLst>
                                        </p:cTn>
                                        <p:tgtEl>
                                          <p:spTgt spid="72"/>
                                        </p:tgtEl>
                                        <p:attrNameLst>
                                          <p:attrName>style.visibility</p:attrName>
                                        </p:attrNameLst>
                                      </p:cBhvr>
                                      <p:to>
                                        <p:strVal val="visible"/>
                                      </p:to>
                                    </p:set>
                                    <p:animEffect transition="in" filter="fade">
                                      <p:cBhvr>
                                        <p:cTn id="37" dur="500"/>
                                        <p:tgtEl>
                                          <p:spTgt spid="72"/>
                                        </p:tgtEl>
                                      </p:cBhvr>
                                    </p:animEffect>
                                    <p:anim calcmode="lin" valueType="num">
                                      <p:cBhvr>
                                        <p:cTn id="38" dur="500" fill="hold"/>
                                        <p:tgtEl>
                                          <p:spTgt spid="72"/>
                                        </p:tgtEl>
                                        <p:attrNameLst>
                                          <p:attrName>ppt_x</p:attrName>
                                        </p:attrNameLst>
                                      </p:cBhvr>
                                      <p:tavLst>
                                        <p:tav tm="0">
                                          <p:val>
                                            <p:strVal val="#ppt_x"/>
                                          </p:val>
                                        </p:tav>
                                        <p:tav tm="100000">
                                          <p:val>
                                            <p:strVal val="#ppt_x"/>
                                          </p:val>
                                        </p:tav>
                                      </p:tavLst>
                                    </p:anim>
                                    <p:anim calcmode="lin" valueType="num">
                                      <p:cBhvr>
                                        <p:cTn id="39" dur="500" fill="hold"/>
                                        <p:tgtEl>
                                          <p:spTgt spid="72"/>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1200"/>
                                  </p:stCondLst>
                                  <p:childTnLst>
                                    <p:set>
                                      <p:cBhvr>
                                        <p:cTn id="41" dur="1" fill="hold">
                                          <p:stCondLst>
                                            <p:cond delay="0"/>
                                          </p:stCondLst>
                                        </p:cTn>
                                        <p:tgtEl>
                                          <p:spTgt spid="74"/>
                                        </p:tgtEl>
                                        <p:attrNameLst>
                                          <p:attrName>style.visibility</p:attrName>
                                        </p:attrNameLst>
                                      </p:cBhvr>
                                      <p:to>
                                        <p:strVal val="visible"/>
                                      </p:to>
                                    </p:set>
                                    <p:animEffect transition="in" filter="fade">
                                      <p:cBhvr>
                                        <p:cTn id="42" dur="500"/>
                                        <p:tgtEl>
                                          <p:spTgt spid="74"/>
                                        </p:tgtEl>
                                      </p:cBhvr>
                                    </p:animEffect>
                                    <p:anim calcmode="lin" valueType="num">
                                      <p:cBhvr>
                                        <p:cTn id="43" dur="500" fill="hold"/>
                                        <p:tgtEl>
                                          <p:spTgt spid="74"/>
                                        </p:tgtEl>
                                        <p:attrNameLst>
                                          <p:attrName>ppt_x</p:attrName>
                                        </p:attrNameLst>
                                      </p:cBhvr>
                                      <p:tavLst>
                                        <p:tav tm="0">
                                          <p:val>
                                            <p:strVal val="#ppt_x"/>
                                          </p:val>
                                        </p:tav>
                                        <p:tav tm="100000">
                                          <p:val>
                                            <p:strVal val="#ppt_x"/>
                                          </p:val>
                                        </p:tav>
                                      </p:tavLst>
                                    </p:anim>
                                    <p:anim calcmode="lin" valueType="num">
                                      <p:cBhvr>
                                        <p:cTn id="44" dur="500" fill="hold"/>
                                        <p:tgtEl>
                                          <p:spTgt spid="74"/>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1600"/>
                                  </p:stCondLst>
                                  <p:childTnLst>
                                    <p:set>
                                      <p:cBhvr>
                                        <p:cTn id="46" dur="1" fill="hold">
                                          <p:stCondLst>
                                            <p:cond delay="0"/>
                                          </p:stCondLst>
                                        </p:cTn>
                                        <p:tgtEl>
                                          <p:spTgt spid="76"/>
                                        </p:tgtEl>
                                        <p:attrNameLst>
                                          <p:attrName>style.visibility</p:attrName>
                                        </p:attrNameLst>
                                      </p:cBhvr>
                                      <p:to>
                                        <p:strVal val="visible"/>
                                      </p:to>
                                    </p:set>
                                    <p:animEffect transition="in" filter="fade">
                                      <p:cBhvr>
                                        <p:cTn id="47" dur="500"/>
                                        <p:tgtEl>
                                          <p:spTgt spid="76"/>
                                        </p:tgtEl>
                                      </p:cBhvr>
                                    </p:animEffect>
                                    <p:anim calcmode="lin" valueType="num">
                                      <p:cBhvr>
                                        <p:cTn id="48" dur="500" fill="hold"/>
                                        <p:tgtEl>
                                          <p:spTgt spid="76"/>
                                        </p:tgtEl>
                                        <p:attrNameLst>
                                          <p:attrName>ppt_x</p:attrName>
                                        </p:attrNameLst>
                                      </p:cBhvr>
                                      <p:tavLst>
                                        <p:tav tm="0">
                                          <p:val>
                                            <p:strVal val="#ppt_x"/>
                                          </p:val>
                                        </p:tav>
                                        <p:tav tm="100000">
                                          <p:val>
                                            <p:strVal val="#ppt_x"/>
                                          </p:val>
                                        </p:tav>
                                      </p:tavLst>
                                    </p:anim>
                                    <p:anim calcmode="lin" valueType="num">
                                      <p:cBhvr>
                                        <p:cTn id="49" dur="500" fill="hold"/>
                                        <p:tgtEl>
                                          <p:spTgt spid="76"/>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2"/>
                                        </p:tgtEl>
                                        <p:attrNameLst>
                                          <p:attrName>style.visibility</p:attrName>
                                        </p:attrNameLst>
                                      </p:cBhvr>
                                      <p:to>
                                        <p:strVal val="visible"/>
                                      </p:to>
                                    </p:set>
                                    <p:anim calcmode="lin" valueType="num">
                                      <p:cBhvr additive="base">
                                        <p:cTn id="54" dur="500" fill="hold"/>
                                        <p:tgtEl>
                                          <p:spTgt spid="2"/>
                                        </p:tgtEl>
                                        <p:attrNameLst>
                                          <p:attrName>ppt_x</p:attrName>
                                        </p:attrNameLst>
                                      </p:cBhvr>
                                      <p:tavLst>
                                        <p:tav tm="0">
                                          <p:val>
                                            <p:strVal val="#ppt_x"/>
                                          </p:val>
                                        </p:tav>
                                        <p:tav tm="100000">
                                          <p:val>
                                            <p:strVal val="#ppt_x"/>
                                          </p:val>
                                        </p:tav>
                                      </p:tavLst>
                                    </p:anim>
                                    <p:anim calcmode="lin" valueType="num">
                                      <p:cBhvr additive="base">
                                        <p:cTn id="5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P spid="55" grpId="0"/>
      <p:bldP spid="64" grpId="0"/>
      <p:bldP spid="66" grpId="0"/>
      <p:bldP spid="68" grpId="0"/>
      <p:bldP spid="72" grpId="0"/>
      <p:bldP spid="74" grpId="0"/>
      <p:bldP spid="76" grpId="0"/>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ottle of soda&#10;&#10;Description automatically generated with low confidence">
            <a:extLst>
              <a:ext uri="{FF2B5EF4-FFF2-40B4-BE49-F238E27FC236}">
                <a16:creationId xmlns:a16="http://schemas.microsoft.com/office/drawing/2014/main" id="{466096CD-2ADE-B9AC-9869-996488B945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6951" y="1"/>
            <a:ext cx="2917511" cy="4121943"/>
          </a:xfrm>
          <a:prstGeom prst="rect">
            <a:avLst/>
          </a:prstGeom>
        </p:spPr>
      </p:pic>
      <p:pic>
        <p:nvPicPr>
          <p:cNvPr id="7" name="Picture 6">
            <a:extLst>
              <a:ext uri="{FF2B5EF4-FFF2-40B4-BE49-F238E27FC236}">
                <a16:creationId xmlns:a16="http://schemas.microsoft.com/office/drawing/2014/main" id="{5DAE27A6-8AC8-DE31-379C-4A41BB86F1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0869" y="4121944"/>
            <a:ext cx="956180" cy="537710"/>
          </a:xfrm>
          <a:prstGeom prst="rect">
            <a:avLst/>
          </a:prstGeom>
        </p:spPr>
      </p:pic>
      <p:pic>
        <p:nvPicPr>
          <p:cNvPr id="18" name="Picture 17">
            <a:extLst>
              <a:ext uri="{FF2B5EF4-FFF2-40B4-BE49-F238E27FC236}">
                <a16:creationId xmlns:a16="http://schemas.microsoft.com/office/drawing/2014/main" id="{426A37FB-90F3-D95D-0E03-D45291D36184}"/>
              </a:ext>
            </a:extLst>
          </p:cNvPr>
          <p:cNvPicPr>
            <a:picLocks noChangeAspect="1"/>
          </p:cNvPicPr>
          <p:nvPr/>
        </p:nvPicPr>
        <p:blipFill>
          <a:blip r:embed="rId4"/>
          <a:stretch>
            <a:fillRect/>
          </a:stretch>
        </p:blipFill>
        <p:spPr>
          <a:xfrm>
            <a:off x="653153" y="671568"/>
            <a:ext cx="7328027" cy="4115157"/>
          </a:xfrm>
          <a:prstGeom prst="rect">
            <a:avLst/>
          </a:prstGeom>
        </p:spPr>
      </p:pic>
    </p:spTree>
    <p:extLst>
      <p:ext uri="{BB962C8B-B14F-4D97-AF65-F5344CB8AC3E}">
        <p14:creationId xmlns:p14="http://schemas.microsoft.com/office/powerpoint/2010/main" val="1499951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72"/>
          <p:cNvSpPr txBox="1">
            <a:spLocks noGrp="1"/>
          </p:cNvSpPr>
          <p:nvPr>
            <p:ph type="body" idx="1"/>
          </p:nvPr>
        </p:nvSpPr>
        <p:spPr>
          <a:xfrm>
            <a:off x="5714489" y="970901"/>
            <a:ext cx="3294600" cy="277664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050" dirty="0">
                <a:latin typeface="Lora" pitchFamily="2" charset="0"/>
              </a:rPr>
              <a:t>SMA, or Simple Moving Average, is a popular technical analysis tool used to identify trends and analyze the performance of financial assets. It is important in financial analysis because it can provide insights into the momentum of a stock or market and help traders and investors make informed decisions about when to buy or sell. SMA can also help to identify support and resistance levels, which can be used to set stop-loss orders and limit potential losses.</a:t>
            </a:r>
          </a:p>
        </p:txBody>
      </p:sp>
      <p:sp>
        <p:nvSpPr>
          <p:cNvPr id="824" name="Google Shape;824;p72"/>
          <p:cNvSpPr txBox="1">
            <a:spLocks noGrp="1"/>
          </p:cNvSpPr>
          <p:nvPr>
            <p:ph type="title"/>
          </p:nvPr>
        </p:nvSpPr>
        <p:spPr>
          <a:xfrm>
            <a:off x="1996950" y="307152"/>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Lora" pitchFamily="2" charset="0"/>
              </a:rPr>
              <a:t>Simple Moving Average</a:t>
            </a:r>
            <a:endParaRPr dirty="0">
              <a:latin typeface="Lora" pitchFamily="2" charset="0"/>
            </a:endParaRPr>
          </a:p>
        </p:txBody>
      </p:sp>
      <p:pic>
        <p:nvPicPr>
          <p:cNvPr id="3" name="Picture 2">
            <a:extLst>
              <a:ext uri="{FF2B5EF4-FFF2-40B4-BE49-F238E27FC236}">
                <a16:creationId xmlns:a16="http://schemas.microsoft.com/office/drawing/2014/main" id="{AD6C826B-E28F-AAC2-1221-C9A740A8812F}"/>
              </a:ext>
            </a:extLst>
          </p:cNvPr>
          <p:cNvPicPr>
            <a:picLocks noChangeAspect="1"/>
          </p:cNvPicPr>
          <p:nvPr/>
        </p:nvPicPr>
        <p:blipFill>
          <a:blip r:embed="rId3"/>
          <a:stretch>
            <a:fillRect/>
          </a:stretch>
        </p:blipFill>
        <p:spPr>
          <a:xfrm>
            <a:off x="134911" y="970900"/>
            <a:ext cx="5478905" cy="40206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73"/>
          <p:cNvSpPr txBox="1">
            <a:spLocks noGrp="1"/>
          </p:cNvSpPr>
          <p:nvPr>
            <p:ph type="subTitle" idx="1"/>
          </p:nvPr>
        </p:nvSpPr>
        <p:spPr>
          <a:xfrm>
            <a:off x="1026825" y="957008"/>
            <a:ext cx="6994547" cy="1374900"/>
          </a:xfrm>
          <a:prstGeom prst="rect">
            <a:avLst/>
          </a:prstGeom>
        </p:spPr>
        <p:txBody>
          <a:bodyPr spcFirstLastPara="1" wrap="square" lIns="91425" tIns="91425" rIns="91425" bIns="91425" anchor="t" anchorCtr="0">
            <a:noAutofit/>
          </a:bodyPr>
          <a:lstStyle/>
          <a:p>
            <a:pPr marL="0" lvl="0" indent="0"/>
            <a:r>
              <a:rPr lang="en-US" sz="1100" dirty="0">
                <a:latin typeface="Lora" pitchFamily="2" charset="0"/>
              </a:rPr>
              <a:t>EMA, or Exponential Moving Average, is a commonly used technical analysis tool that helps to identify trends in stock prices. EMA gives more weight to recent prices and is useful in predicting short-term trends. It is important in financial analysis as it can help traders and investors to make informed decisions about when to buy or sell a stock based on its current trend. EMA can also be used in combination with other technical indicators to improve trading strategies.</a:t>
            </a:r>
            <a:endParaRPr sz="1100" dirty="0">
              <a:latin typeface="Lora" pitchFamily="2" charset="0"/>
            </a:endParaRPr>
          </a:p>
        </p:txBody>
      </p:sp>
      <p:sp>
        <p:nvSpPr>
          <p:cNvPr id="831" name="Google Shape;831;p73"/>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Lora" pitchFamily="2" charset="0"/>
              </a:rPr>
              <a:t>Exponential Moving Average</a:t>
            </a:r>
            <a:endParaRPr dirty="0">
              <a:latin typeface="Lora" pitchFamily="2" charset="0"/>
            </a:endParaRPr>
          </a:p>
        </p:txBody>
      </p:sp>
      <p:grpSp>
        <p:nvGrpSpPr>
          <p:cNvPr id="833" name="Google Shape;833;p73"/>
          <p:cNvGrpSpPr/>
          <p:nvPr/>
        </p:nvGrpSpPr>
        <p:grpSpPr>
          <a:xfrm rot="-2161654">
            <a:off x="-1060699" y="2146650"/>
            <a:ext cx="2175006" cy="2417040"/>
            <a:chOff x="3165750" y="3286275"/>
            <a:chExt cx="511100" cy="567975"/>
          </a:xfrm>
        </p:grpSpPr>
        <p:sp>
          <p:nvSpPr>
            <p:cNvPr id="834" name="Google Shape;834;p73"/>
            <p:cNvSpPr/>
            <p:nvPr/>
          </p:nvSpPr>
          <p:spPr>
            <a:xfrm>
              <a:off x="3165750" y="3286275"/>
              <a:ext cx="391850" cy="567975"/>
            </a:xfrm>
            <a:custGeom>
              <a:avLst/>
              <a:gdLst/>
              <a:ahLst/>
              <a:cxnLst/>
              <a:rect l="l" t="t" r="r" b="b"/>
              <a:pathLst>
                <a:path w="15674" h="22719" extrusionOk="0">
                  <a:moveTo>
                    <a:pt x="15586" y="0"/>
                  </a:moveTo>
                  <a:lnTo>
                    <a:pt x="15540" y="42"/>
                  </a:lnTo>
                  <a:lnTo>
                    <a:pt x="10550" y="16898"/>
                  </a:lnTo>
                  <a:lnTo>
                    <a:pt x="43" y="22589"/>
                  </a:lnTo>
                  <a:cubicBezTo>
                    <a:pt x="1" y="22631"/>
                    <a:pt x="1" y="22631"/>
                    <a:pt x="1" y="22677"/>
                  </a:cubicBezTo>
                  <a:cubicBezTo>
                    <a:pt x="1" y="22719"/>
                    <a:pt x="43" y="22719"/>
                    <a:pt x="43" y="22719"/>
                  </a:cubicBezTo>
                  <a:lnTo>
                    <a:pt x="89" y="22719"/>
                  </a:lnTo>
                  <a:lnTo>
                    <a:pt x="10637" y="16986"/>
                  </a:lnTo>
                  <a:lnTo>
                    <a:pt x="10683" y="16940"/>
                  </a:lnTo>
                  <a:lnTo>
                    <a:pt x="15628" y="88"/>
                  </a:lnTo>
                  <a:cubicBezTo>
                    <a:pt x="15673" y="42"/>
                    <a:pt x="15628" y="42"/>
                    <a:pt x="15586"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35" name="Google Shape;835;p73"/>
            <p:cNvSpPr/>
            <p:nvPr/>
          </p:nvSpPr>
          <p:spPr>
            <a:xfrm>
              <a:off x="3165750" y="3286275"/>
              <a:ext cx="511100" cy="567975"/>
            </a:xfrm>
            <a:custGeom>
              <a:avLst/>
              <a:gdLst/>
              <a:ahLst/>
              <a:cxnLst/>
              <a:rect l="l" t="t" r="r" b="b"/>
              <a:pathLst>
                <a:path w="20444" h="22719" extrusionOk="0">
                  <a:moveTo>
                    <a:pt x="15586" y="0"/>
                  </a:moveTo>
                  <a:lnTo>
                    <a:pt x="15540" y="42"/>
                  </a:lnTo>
                  <a:lnTo>
                    <a:pt x="1" y="22631"/>
                  </a:lnTo>
                  <a:cubicBezTo>
                    <a:pt x="1" y="22631"/>
                    <a:pt x="1" y="22677"/>
                    <a:pt x="43" y="22719"/>
                  </a:cubicBezTo>
                  <a:cubicBezTo>
                    <a:pt x="89" y="22719"/>
                    <a:pt x="89" y="22719"/>
                    <a:pt x="89" y="22677"/>
                  </a:cubicBezTo>
                  <a:lnTo>
                    <a:pt x="15586" y="217"/>
                  </a:lnTo>
                  <a:lnTo>
                    <a:pt x="20356" y="16415"/>
                  </a:lnTo>
                  <a:cubicBezTo>
                    <a:pt x="20356" y="16460"/>
                    <a:pt x="20401" y="16460"/>
                    <a:pt x="20401" y="16460"/>
                  </a:cubicBezTo>
                  <a:cubicBezTo>
                    <a:pt x="20443" y="16460"/>
                    <a:pt x="20443" y="16415"/>
                    <a:pt x="20443" y="16373"/>
                  </a:cubicBezTo>
                  <a:lnTo>
                    <a:pt x="15628" y="42"/>
                  </a:lnTo>
                  <a:cubicBezTo>
                    <a:pt x="15628" y="42"/>
                    <a:pt x="15628" y="0"/>
                    <a:pt x="15586"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36" name="Google Shape;836;p73"/>
            <p:cNvSpPr/>
            <p:nvPr/>
          </p:nvSpPr>
          <p:spPr>
            <a:xfrm>
              <a:off x="3675775" y="3695575"/>
              <a:ext cx="25" cy="25"/>
            </a:xfrm>
            <a:custGeom>
              <a:avLst/>
              <a:gdLst/>
              <a:ahLst/>
              <a:cxnLst/>
              <a:rect l="l" t="t" r="r" b="b"/>
              <a:pathLst>
                <a:path w="1" h="1" fill="none" extrusionOk="0">
                  <a:moveTo>
                    <a:pt x="0" y="1"/>
                  </a:moveTo>
                  <a:lnTo>
                    <a:pt x="0" y="1"/>
                  </a:lnTo>
                  <a:close/>
                </a:path>
              </a:pathLst>
            </a:custGeom>
            <a:gradFill>
              <a:gsLst>
                <a:gs pos="0">
                  <a:schemeClr val="accent6"/>
                </a:gs>
                <a:gs pos="100000">
                  <a:schemeClr val="accent4"/>
                </a:gs>
              </a:gsLst>
              <a:lin ang="5400700" scaled="0"/>
            </a:gradFill>
            <a:ln w="3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37" name="Google Shape;837;p73"/>
            <p:cNvSpPr/>
            <p:nvPr/>
          </p:nvSpPr>
          <p:spPr>
            <a:xfrm>
              <a:off x="3429475" y="3694450"/>
              <a:ext cx="247375" cy="16475"/>
            </a:xfrm>
            <a:custGeom>
              <a:avLst/>
              <a:gdLst/>
              <a:ahLst/>
              <a:cxnLst/>
              <a:rect l="l" t="t" r="r" b="b"/>
              <a:pathLst>
                <a:path w="9895" h="659" extrusionOk="0">
                  <a:moveTo>
                    <a:pt x="9852" y="0"/>
                  </a:moveTo>
                  <a:lnTo>
                    <a:pt x="46" y="526"/>
                  </a:lnTo>
                  <a:cubicBezTo>
                    <a:pt x="46" y="526"/>
                    <a:pt x="1" y="571"/>
                    <a:pt x="1" y="613"/>
                  </a:cubicBezTo>
                  <a:cubicBezTo>
                    <a:pt x="1" y="659"/>
                    <a:pt x="46" y="659"/>
                    <a:pt x="46" y="659"/>
                  </a:cubicBezTo>
                  <a:lnTo>
                    <a:pt x="9852" y="133"/>
                  </a:lnTo>
                  <a:cubicBezTo>
                    <a:pt x="9894" y="133"/>
                    <a:pt x="9894" y="88"/>
                    <a:pt x="9894" y="46"/>
                  </a:cubicBezTo>
                  <a:cubicBezTo>
                    <a:pt x="9894" y="46"/>
                    <a:pt x="9894" y="0"/>
                    <a:pt x="9852"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nvGrpSpPr>
          <p:cNvPr id="838" name="Google Shape;838;p73"/>
          <p:cNvGrpSpPr/>
          <p:nvPr/>
        </p:nvGrpSpPr>
        <p:grpSpPr>
          <a:xfrm>
            <a:off x="-918577" y="2231261"/>
            <a:ext cx="2326059" cy="2309596"/>
            <a:chOff x="1586450" y="2207175"/>
            <a:chExt cx="621675" cy="617275"/>
          </a:xfrm>
        </p:grpSpPr>
        <p:sp>
          <p:nvSpPr>
            <p:cNvPr id="839" name="Google Shape;839;p73"/>
            <p:cNvSpPr/>
            <p:nvPr/>
          </p:nvSpPr>
          <p:spPr>
            <a:xfrm>
              <a:off x="2043925" y="2361450"/>
              <a:ext cx="164200" cy="379825"/>
            </a:xfrm>
            <a:custGeom>
              <a:avLst/>
              <a:gdLst/>
              <a:ahLst/>
              <a:cxnLst/>
              <a:rect l="l" t="t" r="r" b="b"/>
              <a:pathLst>
                <a:path w="6568" h="15193" extrusionOk="0">
                  <a:moveTo>
                    <a:pt x="6525" y="0"/>
                  </a:moveTo>
                  <a:cubicBezTo>
                    <a:pt x="6525" y="0"/>
                    <a:pt x="6480" y="0"/>
                    <a:pt x="6480" y="46"/>
                  </a:cubicBezTo>
                  <a:lnTo>
                    <a:pt x="0" y="15147"/>
                  </a:lnTo>
                  <a:cubicBezTo>
                    <a:pt x="0" y="15147"/>
                    <a:pt x="0" y="15192"/>
                    <a:pt x="46" y="15192"/>
                  </a:cubicBezTo>
                  <a:lnTo>
                    <a:pt x="134" y="15192"/>
                  </a:lnTo>
                  <a:lnTo>
                    <a:pt x="6567" y="88"/>
                  </a:lnTo>
                  <a:cubicBezTo>
                    <a:pt x="6567" y="46"/>
                    <a:pt x="6567" y="46"/>
                    <a:pt x="6525"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40" name="Google Shape;840;p73"/>
            <p:cNvSpPr/>
            <p:nvPr/>
          </p:nvSpPr>
          <p:spPr>
            <a:xfrm>
              <a:off x="1586450" y="2207175"/>
              <a:ext cx="621675" cy="617275"/>
            </a:xfrm>
            <a:custGeom>
              <a:avLst/>
              <a:gdLst/>
              <a:ahLst/>
              <a:cxnLst/>
              <a:rect l="l" t="t" r="r" b="b"/>
              <a:pathLst>
                <a:path w="24867" h="24691" extrusionOk="0">
                  <a:moveTo>
                    <a:pt x="6480" y="0"/>
                  </a:moveTo>
                  <a:lnTo>
                    <a:pt x="1" y="9193"/>
                  </a:lnTo>
                  <a:lnTo>
                    <a:pt x="1" y="9235"/>
                  </a:lnTo>
                  <a:lnTo>
                    <a:pt x="7793" y="24645"/>
                  </a:lnTo>
                  <a:cubicBezTo>
                    <a:pt x="7793" y="24690"/>
                    <a:pt x="7793" y="24690"/>
                    <a:pt x="7838" y="24690"/>
                  </a:cubicBezTo>
                  <a:lnTo>
                    <a:pt x="18387" y="21363"/>
                  </a:lnTo>
                  <a:cubicBezTo>
                    <a:pt x="18433" y="21363"/>
                    <a:pt x="18433" y="21318"/>
                    <a:pt x="18433" y="21318"/>
                  </a:cubicBezTo>
                  <a:cubicBezTo>
                    <a:pt x="18433" y="21276"/>
                    <a:pt x="18387" y="21276"/>
                    <a:pt x="18345" y="21276"/>
                  </a:cubicBezTo>
                  <a:lnTo>
                    <a:pt x="7838" y="24557"/>
                  </a:lnTo>
                  <a:lnTo>
                    <a:pt x="134" y="9193"/>
                  </a:lnTo>
                  <a:lnTo>
                    <a:pt x="6567" y="130"/>
                  </a:lnTo>
                  <a:lnTo>
                    <a:pt x="24779" y="6304"/>
                  </a:lnTo>
                  <a:cubicBezTo>
                    <a:pt x="24824" y="6304"/>
                    <a:pt x="24866" y="6304"/>
                    <a:pt x="24866" y="6259"/>
                  </a:cubicBezTo>
                  <a:cubicBezTo>
                    <a:pt x="24866" y="6217"/>
                    <a:pt x="24866" y="6171"/>
                    <a:pt x="24824" y="6171"/>
                  </a:cubicBezTo>
                  <a:lnTo>
                    <a:pt x="6567" y="0"/>
                  </a:ln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nvGrpSpPr>
          <p:cNvPr id="841" name="Google Shape;841;p73"/>
          <p:cNvGrpSpPr/>
          <p:nvPr/>
        </p:nvGrpSpPr>
        <p:grpSpPr>
          <a:xfrm rot="3034007">
            <a:off x="7696446" y="-583388"/>
            <a:ext cx="2174985" cy="2417016"/>
            <a:chOff x="3165750" y="3286275"/>
            <a:chExt cx="511100" cy="567975"/>
          </a:xfrm>
        </p:grpSpPr>
        <p:sp>
          <p:nvSpPr>
            <p:cNvPr id="842" name="Google Shape;842;p73"/>
            <p:cNvSpPr/>
            <p:nvPr/>
          </p:nvSpPr>
          <p:spPr>
            <a:xfrm>
              <a:off x="3165750" y="3286275"/>
              <a:ext cx="391850" cy="567975"/>
            </a:xfrm>
            <a:custGeom>
              <a:avLst/>
              <a:gdLst/>
              <a:ahLst/>
              <a:cxnLst/>
              <a:rect l="l" t="t" r="r" b="b"/>
              <a:pathLst>
                <a:path w="15674" h="22719" extrusionOk="0">
                  <a:moveTo>
                    <a:pt x="15586" y="0"/>
                  </a:moveTo>
                  <a:lnTo>
                    <a:pt x="15540" y="42"/>
                  </a:lnTo>
                  <a:lnTo>
                    <a:pt x="10550" y="16898"/>
                  </a:lnTo>
                  <a:lnTo>
                    <a:pt x="43" y="22589"/>
                  </a:lnTo>
                  <a:cubicBezTo>
                    <a:pt x="1" y="22631"/>
                    <a:pt x="1" y="22631"/>
                    <a:pt x="1" y="22677"/>
                  </a:cubicBezTo>
                  <a:cubicBezTo>
                    <a:pt x="1" y="22719"/>
                    <a:pt x="43" y="22719"/>
                    <a:pt x="43" y="22719"/>
                  </a:cubicBezTo>
                  <a:lnTo>
                    <a:pt x="89" y="22719"/>
                  </a:lnTo>
                  <a:lnTo>
                    <a:pt x="10637" y="16986"/>
                  </a:lnTo>
                  <a:lnTo>
                    <a:pt x="10683" y="16940"/>
                  </a:lnTo>
                  <a:lnTo>
                    <a:pt x="15628" y="88"/>
                  </a:lnTo>
                  <a:cubicBezTo>
                    <a:pt x="15673" y="42"/>
                    <a:pt x="15628" y="42"/>
                    <a:pt x="15586"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43" name="Google Shape;843;p73"/>
            <p:cNvSpPr/>
            <p:nvPr/>
          </p:nvSpPr>
          <p:spPr>
            <a:xfrm>
              <a:off x="3165750" y="3286275"/>
              <a:ext cx="511100" cy="567975"/>
            </a:xfrm>
            <a:custGeom>
              <a:avLst/>
              <a:gdLst/>
              <a:ahLst/>
              <a:cxnLst/>
              <a:rect l="l" t="t" r="r" b="b"/>
              <a:pathLst>
                <a:path w="20444" h="22719" extrusionOk="0">
                  <a:moveTo>
                    <a:pt x="15586" y="0"/>
                  </a:moveTo>
                  <a:lnTo>
                    <a:pt x="15540" y="42"/>
                  </a:lnTo>
                  <a:lnTo>
                    <a:pt x="1" y="22631"/>
                  </a:lnTo>
                  <a:cubicBezTo>
                    <a:pt x="1" y="22631"/>
                    <a:pt x="1" y="22677"/>
                    <a:pt x="43" y="22719"/>
                  </a:cubicBezTo>
                  <a:cubicBezTo>
                    <a:pt x="89" y="22719"/>
                    <a:pt x="89" y="22719"/>
                    <a:pt x="89" y="22677"/>
                  </a:cubicBezTo>
                  <a:lnTo>
                    <a:pt x="15586" y="217"/>
                  </a:lnTo>
                  <a:lnTo>
                    <a:pt x="20356" y="16415"/>
                  </a:lnTo>
                  <a:cubicBezTo>
                    <a:pt x="20356" y="16460"/>
                    <a:pt x="20401" y="16460"/>
                    <a:pt x="20401" y="16460"/>
                  </a:cubicBezTo>
                  <a:cubicBezTo>
                    <a:pt x="20443" y="16460"/>
                    <a:pt x="20443" y="16415"/>
                    <a:pt x="20443" y="16373"/>
                  </a:cubicBezTo>
                  <a:lnTo>
                    <a:pt x="15628" y="42"/>
                  </a:lnTo>
                  <a:cubicBezTo>
                    <a:pt x="15628" y="42"/>
                    <a:pt x="15628" y="0"/>
                    <a:pt x="15586"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44" name="Google Shape;844;p73"/>
            <p:cNvSpPr/>
            <p:nvPr/>
          </p:nvSpPr>
          <p:spPr>
            <a:xfrm>
              <a:off x="3675775" y="3695575"/>
              <a:ext cx="25" cy="25"/>
            </a:xfrm>
            <a:custGeom>
              <a:avLst/>
              <a:gdLst/>
              <a:ahLst/>
              <a:cxnLst/>
              <a:rect l="l" t="t" r="r" b="b"/>
              <a:pathLst>
                <a:path w="1" h="1" fill="none" extrusionOk="0">
                  <a:moveTo>
                    <a:pt x="0" y="1"/>
                  </a:moveTo>
                  <a:lnTo>
                    <a:pt x="0" y="1"/>
                  </a:lnTo>
                  <a:close/>
                </a:path>
              </a:pathLst>
            </a:custGeom>
            <a:gradFill>
              <a:gsLst>
                <a:gs pos="0">
                  <a:schemeClr val="accent6"/>
                </a:gs>
                <a:gs pos="100000">
                  <a:schemeClr val="accent4"/>
                </a:gs>
              </a:gsLst>
              <a:lin ang="5400700" scaled="0"/>
            </a:gradFill>
            <a:ln w="3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45" name="Google Shape;845;p73"/>
            <p:cNvSpPr/>
            <p:nvPr/>
          </p:nvSpPr>
          <p:spPr>
            <a:xfrm>
              <a:off x="3429475" y="3694450"/>
              <a:ext cx="247375" cy="16475"/>
            </a:xfrm>
            <a:custGeom>
              <a:avLst/>
              <a:gdLst/>
              <a:ahLst/>
              <a:cxnLst/>
              <a:rect l="l" t="t" r="r" b="b"/>
              <a:pathLst>
                <a:path w="9895" h="659" extrusionOk="0">
                  <a:moveTo>
                    <a:pt x="9852" y="0"/>
                  </a:moveTo>
                  <a:lnTo>
                    <a:pt x="46" y="526"/>
                  </a:lnTo>
                  <a:cubicBezTo>
                    <a:pt x="46" y="526"/>
                    <a:pt x="1" y="571"/>
                    <a:pt x="1" y="613"/>
                  </a:cubicBezTo>
                  <a:cubicBezTo>
                    <a:pt x="1" y="659"/>
                    <a:pt x="46" y="659"/>
                    <a:pt x="46" y="659"/>
                  </a:cubicBezTo>
                  <a:lnTo>
                    <a:pt x="9852" y="133"/>
                  </a:lnTo>
                  <a:cubicBezTo>
                    <a:pt x="9894" y="133"/>
                    <a:pt x="9894" y="88"/>
                    <a:pt x="9894" y="46"/>
                  </a:cubicBezTo>
                  <a:cubicBezTo>
                    <a:pt x="9894" y="46"/>
                    <a:pt x="9894" y="0"/>
                    <a:pt x="9852"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nvGrpSpPr>
          <p:cNvPr id="846" name="Google Shape;846;p73"/>
          <p:cNvGrpSpPr/>
          <p:nvPr/>
        </p:nvGrpSpPr>
        <p:grpSpPr>
          <a:xfrm rot="5195725">
            <a:off x="7602834" y="-310533"/>
            <a:ext cx="2326061" cy="2309598"/>
            <a:chOff x="1586450" y="2207175"/>
            <a:chExt cx="621675" cy="617275"/>
          </a:xfrm>
        </p:grpSpPr>
        <p:sp>
          <p:nvSpPr>
            <p:cNvPr id="847" name="Google Shape;847;p73"/>
            <p:cNvSpPr/>
            <p:nvPr/>
          </p:nvSpPr>
          <p:spPr>
            <a:xfrm>
              <a:off x="2043925" y="2361450"/>
              <a:ext cx="164200" cy="379825"/>
            </a:xfrm>
            <a:custGeom>
              <a:avLst/>
              <a:gdLst/>
              <a:ahLst/>
              <a:cxnLst/>
              <a:rect l="l" t="t" r="r" b="b"/>
              <a:pathLst>
                <a:path w="6568" h="15193" extrusionOk="0">
                  <a:moveTo>
                    <a:pt x="6525" y="0"/>
                  </a:moveTo>
                  <a:cubicBezTo>
                    <a:pt x="6525" y="0"/>
                    <a:pt x="6480" y="0"/>
                    <a:pt x="6480" y="46"/>
                  </a:cubicBezTo>
                  <a:lnTo>
                    <a:pt x="0" y="15147"/>
                  </a:lnTo>
                  <a:cubicBezTo>
                    <a:pt x="0" y="15147"/>
                    <a:pt x="0" y="15192"/>
                    <a:pt x="46" y="15192"/>
                  </a:cubicBezTo>
                  <a:lnTo>
                    <a:pt x="134" y="15192"/>
                  </a:lnTo>
                  <a:lnTo>
                    <a:pt x="6567" y="88"/>
                  </a:lnTo>
                  <a:cubicBezTo>
                    <a:pt x="6567" y="46"/>
                    <a:pt x="6567" y="46"/>
                    <a:pt x="6525"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48" name="Google Shape;848;p73"/>
            <p:cNvSpPr/>
            <p:nvPr/>
          </p:nvSpPr>
          <p:spPr>
            <a:xfrm>
              <a:off x="1586450" y="2207175"/>
              <a:ext cx="621675" cy="617275"/>
            </a:xfrm>
            <a:custGeom>
              <a:avLst/>
              <a:gdLst/>
              <a:ahLst/>
              <a:cxnLst/>
              <a:rect l="l" t="t" r="r" b="b"/>
              <a:pathLst>
                <a:path w="24867" h="24691" extrusionOk="0">
                  <a:moveTo>
                    <a:pt x="6480" y="0"/>
                  </a:moveTo>
                  <a:lnTo>
                    <a:pt x="1" y="9193"/>
                  </a:lnTo>
                  <a:lnTo>
                    <a:pt x="1" y="9235"/>
                  </a:lnTo>
                  <a:lnTo>
                    <a:pt x="7793" y="24645"/>
                  </a:lnTo>
                  <a:cubicBezTo>
                    <a:pt x="7793" y="24690"/>
                    <a:pt x="7793" y="24690"/>
                    <a:pt x="7838" y="24690"/>
                  </a:cubicBezTo>
                  <a:lnTo>
                    <a:pt x="18387" y="21363"/>
                  </a:lnTo>
                  <a:cubicBezTo>
                    <a:pt x="18433" y="21363"/>
                    <a:pt x="18433" y="21318"/>
                    <a:pt x="18433" y="21318"/>
                  </a:cubicBezTo>
                  <a:cubicBezTo>
                    <a:pt x="18433" y="21276"/>
                    <a:pt x="18387" y="21276"/>
                    <a:pt x="18345" y="21276"/>
                  </a:cubicBezTo>
                  <a:lnTo>
                    <a:pt x="7838" y="24557"/>
                  </a:lnTo>
                  <a:lnTo>
                    <a:pt x="134" y="9193"/>
                  </a:lnTo>
                  <a:lnTo>
                    <a:pt x="6567" y="130"/>
                  </a:lnTo>
                  <a:lnTo>
                    <a:pt x="24779" y="6304"/>
                  </a:lnTo>
                  <a:cubicBezTo>
                    <a:pt x="24824" y="6304"/>
                    <a:pt x="24866" y="6304"/>
                    <a:pt x="24866" y="6259"/>
                  </a:cubicBezTo>
                  <a:cubicBezTo>
                    <a:pt x="24866" y="6217"/>
                    <a:pt x="24866" y="6171"/>
                    <a:pt x="24824" y="6171"/>
                  </a:cubicBezTo>
                  <a:lnTo>
                    <a:pt x="6567" y="0"/>
                  </a:ln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pic>
        <p:nvPicPr>
          <p:cNvPr id="3" name="Picture 2">
            <a:extLst>
              <a:ext uri="{FF2B5EF4-FFF2-40B4-BE49-F238E27FC236}">
                <a16:creationId xmlns:a16="http://schemas.microsoft.com/office/drawing/2014/main" id="{204E0768-FBBC-83DA-2DC6-E7EA2A167C11}"/>
              </a:ext>
            </a:extLst>
          </p:cNvPr>
          <p:cNvPicPr>
            <a:picLocks noChangeAspect="1"/>
          </p:cNvPicPr>
          <p:nvPr/>
        </p:nvPicPr>
        <p:blipFill>
          <a:blip r:embed="rId3"/>
          <a:stretch>
            <a:fillRect/>
          </a:stretch>
        </p:blipFill>
        <p:spPr>
          <a:xfrm>
            <a:off x="1589594" y="2163394"/>
            <a:ext cx="5954441" cy="282317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grpSp>
        <p:nvGrpSpPr>
          <p:cNvPr id="865" name="Google Shape;865;p76"/>
          <p:cNvGrpSpPr/>
          <p:nvPr/>
        </p:nvGrpSpPr>
        <p:grpSpPr>
          <a:xfrm>
            <a:off x="4451930" y="906886"/>
            <a:ext cx="4821690" cy="2994489"/>
            <a:chOff x="1248486" y="738825"/>
            <a:chExt cx="6646939" cy="3665950"/>
          </a:xfrm>
        </p:grpSpPr>
        <p:sp>
          <p:nvSpPr>
            <p:cNvPr id="866" name="Google Shape;866;p76"/>
            <p:cNvSpPr/>
            <p:nvPr/>
          </p:nvSpPr>
          <p:spPr>
            <a:xfrm>
              <a:off x="1271525" y="759175"/>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67" name="Google Shape;867;p76"/>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sp>
        <p:nvSpPr>
          <p:cNvPr id="869" name="Google Shape;869;p76"/>
          <p:cNvSpPr txBox="1">
            <a:spLocks noGrp="1"/>
          </p:cNvSpPr>
          <p:nvPr>
            <p:ph type="subTitle" idx="1"/>
          </p:nvPr>
        </p:nvSpPr>
        <p:spPr>
          <a:xfrm>
            <a:off x="4781862" y="1800453"/>
            <a:ext cx="4362138" cy="888000"/>
          </a:xfrm>
          <a:prstGeom prst="rect">
            <a:avLst/>
          </a:prstGeom>
        </p:spPr>
        <p:txBody>
          <a:bodyPr spcFirstLastPara="1" wrap="square" lIns="91425" tIns="91425" rIns="91425" bIns="91425" anchor="t" anchorCtr="0">
            <a:noAutofit/>
          </a:bodyPr>
          <a:lstStyle/>
          <a:p>
            <a:pPr marL="0" indent="0"/>
            <a:r>
              <a:rPr lang="en-US" sz="1100" dirty="0">
                <a:latin typeface="Lora" pitchFamily="2" charset="0"/>
              </a:rPr>
              <a:t>The financial model known as CAPM, or capital asset pricing model, is used to calculate the expected return on an investment given its level of risk.</a:t>
            </a:r>
            <a:r>
              <a:rPr lang="en-IN" sz="1100" dirty="0">
                <a:latin typeface="Lora" pitchFamily="2" charset="0"/>
              </a:rPr>
              <a:t> The CAPM is significant in company valuation because it aids in estimating the cost of equity capital, which is one of the crucial inputs used to calculate the value of a corporation. This makes it easier for potential investors and buyers to decide whether or not to buy the firm outright.</a:t>
            </a:r>
            <a:endParaRPr lang="en-CA" sz="1100" dirty="0">
              <a:latin typeface="Lora" pitchFamily="2" charset="0"/>
            </a:endParaRPr>
          </a:p>
          <a:p>
            <a:pPr marL="0" lvl="0" indent="0"/>
            <a:endParaRPr dirty="0">
              <a:latin typeface="Lora" pitchFamily="2" charset="0"/>
            </a:endParaRPr>
          </a:p>
        </p:txBody>
      </p:sp>
      <p:sp>
        <p:nvSpPr>
          <p:cNvPr id="870" name="Google Shape;870;p76"/>
          <p:cNvSpPr txBox="1">
            <a:spLocks noGrp="1"/>
          </p:cNvSpPr>
          <p:nvPr>
            <p:ph type="title"/>
          </p:nvPr>
        </p:nvSpPr>
        <p:spPr>
          <a:xfrm>
            <a:off x="5439725" y="1269472"/>
            <a:ext cx="2846100" cy="51435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latin typeface="Lora" pitchFamily="2" charset="0"/>
              </a:rPr>
              <a:t>CAPM Analysis</a:t>
            </a:r>
            <a:endParaRPr dirty="0">
              <a:latin typeface="Lora" pitchFamily="2" charset="0"/>
            </a:endParaRPr>
          </a:p>
        </p:txBody>
      </p:sp>
      <p:pic>
        <p:nvPicPr>
          <p:cNvPr id="1026" name="Picture 2" descr="Coca-Cola soda can beside laptop photo – Free Advertising Image on Unsplash">
            <a:extLst>
              <a:ext uri="{FF2B5EF4-FFF2-40B4-BE49-F238E27FC236}">
                <a16:creationId xmlns:a16="http://schemas.microsoft.com/office/drawing/2014/main" id="{42AFD09E-C46C-E6CB-28DF-4E113800A9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074" y="1085145"/>
            <a:ext cx="4491468" cy="26344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869"/>
                                        </p:tgtEl>
                                        <p:attrNameLst>
                                          <p:attrName>style.visibility</p:attrName>
                                        </p:attrNameLst>
                                      </p:cBhvr>
                                      <p:to>
                                        <p:strVal val="visible"/>
                                      </p:to>
                                    </p:set>
                                    <p:anim calcmode="lin" valueType="num">
                                      <p:cBhvr additive="base">
                                        <p:cTn id="7" dur="1000"/>
                                        <p:tgtEl>
                                          <p:spTgt spid="869"/>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870"/>
                                        </p:tgtEl>
                                        <p:attrNameLst>
                                          <p:attrName>style.visibility</p:attrName>
                                        </p:attrNameLst>
                                      </p:cBhvr>
                                      <p:to>
                                        <p:strVal val="visible"/>
                                      </p:to>
                                    </p:set>
                                    <p:anim calcmode="lin" valueType="num">
                                      <p:cBhvr additive="base">
                                        <p:cTn id="10" dur="1000"/>
                                        <p:tgtEl>
                                          <p:spTgt spid="87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stal Project Proposal by Slidesgo">
  <a:themeElements>
    <a:clrScheme name="Simple Light">
      <a:dk1>
        <a:srgbClr val="000000"/>
      </a:dk1>
      <a:lt1>
        <a:srgbClr val="FFFFFF"/>
      </a:lt1>
      <a:dk2>
        <a:srgbClr val="595959"/>
      </a:dk2>
      <a:lt2>
        <a:srgbClr val="EEEEEE"/>
      </a:lt2>
      <a:accent1>
        <a:srgbClr val="292C35"/>
      </a:accent1>
      <a:accent2>
        <a:srgbClr val="475972"/>
      </a:accent2>
      <a:accent3>
        <a:srgbClr val="E9E2C9"/>
      </a:accent3>
      <a:accent4>
        <a:srgbClr val="FFDD6B"/>
      </a:accent4>
      <a:accent5>
        <a:srgbClr val="DCAE52"/>
      </a:accent5>
      <a:accent6>
        <a:srgbClr val="AF7132"/>
      </a:accent6>
      <a:hlink>
        <a:srgbClr val="DCAE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10696</TotalTime>
  <Words>1593</Words>
  <Application>Microsoft Office PowerPoint</Application>
  <PresentationFormat>On-screen Show (16:9)</PresentationFormat>
  <Paragraphs>75</Paragraphs>
  <Slides>19</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Roboto</vt:lpstr>
      <vt:lpstr>Lora</vt:lpstr>
      <vt:lpstr>Rubik Medium</vt:lpstr>
      <vt:lpstr>Arial</vt:lpstr>
      <vt:lpstr>Roboto Condensed Light</vt:lpstr>
      <vt:lpstr>Montserrat</vt:lpstr>
      <vt:lpstr>Calibri</vt:lpstr>
      <vt:lpstr>Abel</vt:lpstr>
      <vt:lpstr>Open Sans</vt:lpstr>
      <vt:lpstr>Cambria</vt:lpstr>
      <vt:lpstr>Custal Project Proposal by Slidesgo</vt:lpstr>
      <vt:lpstr>PowerPoint Presentation</vt:lpstr>
      <vt:lpstr>INTRODUCTION</vt:lpstr>
      <vt:lpstr>PowerPoint Presentation</vt:lpstr>
      <vt:lpstr> COMPETITORS </vt:lpstr>
      <vt:lpstr>PowerPoint Presentation</vt:lpstr>
      <vt:lpstr>PowerPoint Presentation</vt:lpstr>
      <vt:lpstr>Simple Moving Average</vt:lpstr>
      <vt:lpstr>Exponential Moving Average</vt:lpstr>
      <vt:lpstr>CAPM Analysis</vt:lpstr>
      <vt:lpstr>Ra = Rf + βa (Rm – Rf)</vt:lpstr>
      <vt:lpstr> Prophet</vt:lpstr>
      <vt:lpstr>PowerPoint Presentation</vt:lpstr>
      <vt:lpstr>Monte-Carlo Simulations</vt:lpstr>
      <vt:lpstr>PowerPoint Presentation</vt:lpstr>
      <vt:lpstr>PowerPoint Presentation</vt:lpstr>
      <vt:lpstr>PowerPoint Presentation</vt:lpstr>
      <vt:lpstr>INFERENCE</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CUSTAL PROJECT PROPOSAL</dc:title>
  <dc:creator>Mallika</dc:creator>
  <cp:lastModifiedBy>alysiarebello.2000@gmail.com</cp:lastModifiedBy>
  <cp:revision>22</cp:revision>
  <dcterms:modified xsi:type="dcterms:W3CDTF">2023-04-18T14:04:35Z</dcterms:modified>
</cp:coreProperties>
</file>